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7"/>
  </p:notesMasterIdLst>
  <p:sldIdLst>
    <p:sldId id="256" r:id="rId3"/>
    <p:sldId id="2142533414" r:id="rId4"/>
    <p:sldId id="372" r:id="rId5"/>
    <p:sldId id="375" r:id="rId6"/>
    <p:sldId id="2142533415" r:id="rId7"/>
    <p:sldId id="2142533416" r:id="rId8"/>
    <p:sldId id="2142533413" r:id="rId9"/>
    <p:sldId id="2142533417" r:id="rId10"/>
    <p:sldId id="2142533358" r:id="rId11"/>
    <p:sldId id="2142533359" r:id="rId12"/>
    <p:sldId id="2142533410" r:id="rId13"/>
    <p:sldId id="2142533355" r:id="rId14"/>
    <p:sldId id="2142533357" r:id="rId15"/>
    <p:sldId id="264" r:id="rId16"/>
    <p:sldId id="262" r:id="rId17"/>
    <p:sldId id="2142533407" r:id="rId18"/>
    <p:sldId id="2142533411" r:id="rId19"/>
    <p:sldId id="257" r:id="rId20"/>
    <p:sldId id="2142533412" r:id="rId21"/>
    <p:sldId id="260" r:id="rId22"/>
    <p:sldId id="2142533402" r:id="rId23"/>
    <p:sldId id="2142533386" r:id="rId24"/>
    <p:sldId id="2142533361" r:id="rId25"/>
    <p:sldId id="2142533360"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snapToGrid="0">
      <p:cViewPr varScale="1">
        <p:scale>
          <a:sx n="54" d="100"/>
          <a:sy n="54"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84845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BE560-B37C-48D6-A32F-025299D10CB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46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BE560-B37C-48D6-A32F-025299D10CB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25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BE560-B37C-48D6-A32F-025299D10CB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13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7469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BE560-B37C-48D6-A32F-025299D10CB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84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BE560-B37C-48D6-A32F-025299D10CB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17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BE560-B37C-48D6-A32F-025299D10CB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52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BE560-B37C-48D6-A32F-025299D10CB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29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BE560-B37C-48D6-A32F-025299D10CB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0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79457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86774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Auteur en datum</a:t>
            </a:r>
          </a:p>
        </p:txBody>
      </p:sp>
      <p:sp>
        <p:nvSpPr>
          <p:cNvPr id="12" name="Naam presentati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Naam presentatie</a:t>
            </a:r>
          </a:p>
        </p:txBody>
      </p:sp>
      <p:sp>
        <p:nvSpPr>
          <p:cNvPr id="13" name="Hoofdtekst - niveau één…"/>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98" name="Hoofdtekst - niveau één…"/>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9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06" name="Hoofdtekst - niveau één…"/>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eitinformatie"/>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Feitinformatie</a:t>
            </a:r>
          </a:p>
        </p:txBody>
      </p:sp>
      <p:sp>
        <p:nvSpPr>
          <p:cNvPr id="10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15" name="Toekenning"/>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Toekenning</a:t>
            </a:r>
          </a:p>
        </p:txBody>
      </p:sp>
      <p:sp>
        <p:nvSpPr>
          <p:cNvPr id="116" name="Hoofdtekst - niveau één…"/>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“Bijzonder citaat”</a:t>
            </a:r>
          </a:p>
          <a:p>
            <a:pPr lvl="1"/>
            <a:endParaRPr/>
          </a:p>
          <a:p>
            <a:pPr lvl="2"/>
            <a:endParaRPr/>
          </a:p>
          <a:p>
            <a:pPr lvl="3"/>
            <a:endParaRPr/>
          </a:p>
          <a:p>
            <a:pPr lvl="4"/>
            <a:endParaRPr/>
          </a:p>
        </p:txBody>
      </p:sp>
      <p:sp>
        <p:nvSpPr>
          <p:cNvPr id="11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24" name="Schaal salade met gebakken rijst, gekookte eieren en eetstokje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Schaal met zalmkoekjes, salade en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Schaal pappardellepasta met peterselieboter, geroosterde hazelnoten en geraspte parmezaanse kaas"/>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schaal salade met gebakken rijst, gekookte eieren en eetstokje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Dia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4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22B06AD0-53E2-483D-86D7-CC12D4DE1FC5}" type="datetime1">
              <a:rPr lang="nl-NL" smtClean="0"/>
              <a:t>28-8-2024</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dirty="0"/>
              <a:t>Programma Patiënten Participatie</a:t>
            </a:r>
          </a:p>
        </p:txBody>
      </p:sp>
      <p:sp>
        <p:nvSpPr>
          <p:cNvPr id="6" name="Tijdelijke aanduiding voor dianummer 5"/>
          <p:cNvSpPr>
            <a:spLocks noGrp="1"/>
          </p:cNvSpPr>
          <p:nvPr>
            <p:ph type="sldNum" sz="quarter" idx="12"/>
          </p:nvPr>
        </p:nvSpPr>
        <p:spPr>
          <a:xfrm>
            <a:off x="11922859" y="13076008"/>
            <a:ext cx="525785" cy="379591"/>
          </a:xfrm>
        </p:spPr>
        <p:txBody>
          <a:bodyPr/>
          <a:lstStyle/>
          <a:p>
            <a:fld id="{4CF26200-1153-45E1-BEC4-7B75648B602B}" type="slidenum">
              <a:rPr lang="nl-NL" smtClean="0"/>
              <a:t>‹nr.›</a:t>
            </a:fld>
            <a:endParaRPr lang="nl-NL"/>
          </a:p>
        </p:txBody>
      </p:sp>
    </p:spTree>
    <p:extLst>
      <p:ext uri="{BB962C8B-B14F-4D97-AF65-F5344CB8AC3E}">
        <p14:creationId xmlns:p14="http://schemas.microsoft.com/office/powerpoint/2010/main" val="427778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241C-3EF9-474C-8836-BF5A0AE7B821}"/>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nl-NL"/>
          </a:p>
        </p:txBody>
      </p:sp>
      <p:sp>
        <p:nvSpPr>
          <p:cNvPr id="3" name="Subtitle 2">
            <a:extLst>
              <a:ext uri="{FF2B5EF4-FFF2-40B4-BE49-F238E27FC236}">
                <a16:creationId xmlns:a16="http://schemas.microsoft.com/office/drawing/2014/main" id="{4C309DC5-82E5-4547-A0F1-3859AD6E2EFD}"/>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5B5064B7-F927-4C56-B083-111DAC5DCA4E}"/>
              </a:ext>
            </a:extLst>
          </p:cNvPr>
          <p:cNvSpPr>
            <a:spLocks noGrp="1"/>
          </p:cNvSpPr>
          <p:nvPr>
            <p:ph type="dt" sz="half" idx="10"/>
          </p:nvPr>
        </p:nvSpPr>
        <p:spPr/>
        <p:txBody>
          <a:bodyPr/>
          <a:lstStyle/>
          <a:p>
            <a:fld id="{D0A3324B-174E-4C2A-92E1-61AA55CBCA20}" type="datetimeFigureOut">
              <a:rPr lang="nl-NL" smtClean="0"/>
              <a:t>28-8-2024</a:t>
            </a:fld>
            <a:endParaRPr lang="nl-NL"/>
          </a:p>
        </p:txBody>
      </p:sp>
      <p:sp>
        <p:nvSpPr>
          <p:cNvPr id="5" name="Footer Placeholder 4">
            <a:extLst>
              <a:ext uri="{FF2B5EF4-FFF2-40B4-BE49-F238E27FC236}">
                <a16:creationId xmlns:a16="http://schemas.microsoft.com/office/drawing/2014/main" id="{43A7C659-A2C2-4E8D-AC99-C7E73DA554F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0B20112-AB5D-4A72-8249-0FEF32EFC784}"/>
              </a:ext>
            </a:extLst>
          </p:cNvPr>
          <p:cNvSpPr>
            <a:spLocks noGrp="1"/>
          </p:cNvSpPr>
          <p:nvPr>
            <p:ph type="sldNum" sz="quarter" idx="12"/>
          </p:nvPr>
        </p:nvSpPr>
        <p:spPr/>
        <p:txBody>
          <a:bodyPr/>
          <a:lstStyle/>
          <a:p>
            <a:fld id="{A4ACDD04-8389-47C9-9208-4718923CFC61}" type="slidenum">
              <a:rPr lang="nl-NL" smtClean="0"/>
              <a:t>‹nr.›</a:t>
            </a:fld>
            <a:endParaRPr lang="nl-NL"/>
          </a:p>
        </p:txBody>
      </p:sp>
    </p:spTree>
    <p:extLst>
      <p:ext uri="{BB962C8B-B14F-4D97-AF65-F5344CB8AC3E}">
        <p14:creationId xmlns:p14="http://schemas.microsoft.com/office/powerpoint/2010/main" val="378582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A965-AABD-4810-A0E8-9D78D890881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50304D04-8D7F-49F6-BBD6-94A712C4E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4D01F24-7348-42B2-9C86-18247FC8720D}"/>
              </a:ext>
            </a:extLst>
          </p:cNvPr>
          <p:cNvSpPr>
            <a:spLocks noGrp="1"/>
          </p:cNvSpPr>
          <p:nvPr>
            <p:ph type="dt" sz="half" idx="10"/>
          </p:nvPr>
        </p:nvSpPr>
        <p:spPr/>
        <p:txBody>
          <a:bodyPr/>
          <a:lstStyle/>
          <a:p>
            <a:fld id="{D0A3324B-174E-4C2A-92E1-61AA55CBCA20}" type="datetimeFigureOut">
              <a:rPr lang="nl-NL" smtClean="0"/>
              <a:t>28-8-2024</a:t>
            </a:fld>
            <a:endParaRPr lang="nl-NL"/>
          </a:p>
        </p:txBody>
      </p:sp>
      <p:sp>
        <p:nvSpPr>
          <p:cNvPr id="5" name="Footer Placeholder 4">
            <a:extLst>
              <a:ext uri="{FF2B5EF4-FFF2-40B4-BE49-F238E27FC236}">
                <a16:creationId xmlns:a16="http://schemas.microsoft.com/office/drawing/2014/main" id="{DB9F0944-2264-43FE-B11E-1C3613322A4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1755011-09F9-48C4-803B-063F2212C7F4}"/>
              </a:ext>
            </a:extLst>
          </p:cNvPr>
          <p:cNvSpPr>
            <a:spLocks noGrp="1"/>
          </p:cNvSpPr>
          <p:nvPr>
            <p:ph type="sldNum" sz="quarter" idx="12"/>
          </p:nvPr>
        </p:nvSpPr>
        <p:spPr/>
        <p:txBody>
          <a:bodyPr/>
          <a:lstStyle/>
          <a:p>
            <a:fld id="{A4ACDD04-8389-47C9-9208-4718923CFC61}" type="slidenum">
              <a:rPr lang="nl-NL" smtClean="0"/>
              <a:t>‹nr.›</a:t>
            </a:fld>
            <a:endParaRPr lang="nl-NL"/>
          </a:p>
        </p:txBody>
      </p:sp>
    </p:spTree>
    <p:extLst>
      <p:ext uri="{BB962C8B-B14F-4D97-AF65-F5344CB8AC3E}">
        <p14:creationId xmlns:p14="http://schemas.microsoft.com/office/powerpoint/2010/main" val="728136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56F8-A8E3-40E6-B8E3-931527926E94}"/>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3A049D8B-ABBF-4190-86BB-620E903A499C}"/>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9B8F1D-974F-4E1A-B6BA-C7BE48944901}"/>
              </a:ext>
            </a:extLst>
          </p:cNvPr>
          <p:cNvSpPr>
            <a:spLocks noGrp="1"/>
          </p:cNvSpPr>
          <p:nvPr>
            <p:ph type="dt" sz="half" idx="10"/>
          </p:nvPr>
        </p:nvSpPr>
        <p:spPr/>
        <p:txBody>
          <a:bodyPr/>
          <a:lstStyle/>
          <a:p>
            <a:fld id="{D0A3324B-174E-4C2A-92E1-61AA55CBCA20}" type="datetimeFigureOut">
              <a:rPr lang="nl-NL" smtClean="0"/>
              <a:t>28-8-2024</a:t>
            </a:fld>
            <a:endParaRPr lang="nl-NL"/>
          </a:p>
        </p:txBody>
      </p:sp>
      <p:sp>
        <p:nvSpPr>
          <p:cNvPr id="5" name="Footer Placeholder 4">
            <a:extLst>
              <a:ext uri="{FF2B5EF4-FFF2-40B4-BE49-F238E27FC236}">
                <a16:creationId xmlns:a16="http://schemas.microsoft.com/office/drawing/2014/main" id="{D88BB0FD-D0AD-4C6A-846E-AD12ECC7294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0D44346-4D4A-403A-84E7-94A4D1B62C93}"/>
              </a:ext>
            </a:extLst>
          </p:cNvPr>
          <p:cNvSpPr>
            <a:spLocks noGrp="1"/>
          </p:cNvSpPr>
          <p:nvPr>
            <p:ph type="sldNum" sz="quarter" idx="12"/>
          </p:nvPr>
        </p:nvSpPr>
        <p:spPr/>
        <p:txBody>
          <a:bodyPr/>
          <a:lstStyle/>
          <a:p>
            <a:fld id="{A4ACDD04-8389-47C9-9208-4718923CFC61}" type="slidenum">
              <a:rPr lang="nl-NL" smtClean="0"/>
              <a:t>‹nr.›</a:t>
            </a:fld>
            <a:endParaRPr lang="nl-NL"/>
          </a:p>
        </p:txBody>
      </p:sp>
    </p:spTree>
    <p:extLst>
      <p:ext uri="{BB962C8B-B14F-4D97-AF65-F5344CB8AC3E}">
        <p14:creationId xmlns:p14="http://schemas.microsoft.com/office/powerpoint/2010/main" val="75753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Avocado's en limoenen"/>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Naam presentatie</a:t>
            </a:r>
          </a:p>
        </p:txBody>
      </p:sp>
      <p:sp>
        <p:nvSpPr>
          <p:cNvPr id="23" name="Auteur en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Auteur en datum</a:t>
            </a:r>
          </a:p>
        </p:txBody>
      </p:sp>
      <p:sp>
        <p:nvSpPr>
          <p:cNvPr id="24" name="Hoofdtekst - niveau één…"/>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Ondertitel presentatie</a:t>
            </a:r>
          </a:p>
          <a:p>
            <a:pPr lvl="1"/>
            <a:endParaRPr/>
          </a:p>
          <a:p>
            <a:pPr lvl="2"/>
            <a:endParaRPr/>
          </a:p>
          <a:p>
            <a:pPr lvl="3"/>
            <a:endParaRPr/>
          </a:p>
          <a:p>
            <a:pPr lvl="4"/>
            <a:endParaRPr/>
          </a:p>
        </p:txBody>
      </p:sp>
      <p:sp>
        <p:nvSpPr>
          <p:cNvPr id="2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C198-5698-47EA-80F6-32091F48560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904CB8C-14F0-404F-A256-E8CE8441AE04}"/>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B62BA630-7767-4C2F-8D27-A3DFB83CE14D}"/>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B26E39AA-05C4-4E79-B992-F9C28FC560BA}"/>
              </a:ext>
            </a:extLst>
          </p:cNvPr>
          <p:cNvSpPr>
            <a:spLocks noGrp="1"/>
          </p:cNvSpPr>
          <p:nvPr>
            <p:ph type="dt" sz="half" idx="10"/>
          </p:nvPr>
        </p:nvSpPr>
        <p:spPr/>
        <p:txBody>
          <a:bodyPr/>
          <a:lstStyle/>
          <a:p>
            <a:fld id="{D0A3324B-174E-4C2A-92E1-61AA55CBCA20}" type="datetimeFigureOut">
              <a:rPr lang="nl-NL" smtClean="0"/>
              <a:t>28-8-2024</a:t>
            </a:fld>
            <a:endParaRPr lang="nl-NL"/>
          </a:p>
        </p:txBody>
      </p:sp>
      <p:sp>
        <p:nvSpPr>
          <p:cNvPr id="6" name="Footer Placeholder 5">
            <a:extLst>
              <a:ext uri="{FF2B5EF4-FFF2-40B4-BE49-F238E27FC236}">
                <a16:creationId xmlns:a16="http://schemas.microsoft.com/office/drawing/2014/main" id="{4D56A2AD-1455-440B-AC6E-72140101E162}"/>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F5B315C5-D6FB-4311-BD54-1E141B8ED841}"/>
              </a:ext>
            </a:extLst>
          </p:cNvPr>
          <p:cNvSpPr>
            <a:spLocks noGrp="1"/>
          </p:cNvSpPr>
          <p:nvPr>
            <p:ph type="sldNum" sz="quarter" idx="12"/>
          </p:nvPr>
        </p:nvSpPr>
        <p:spPr/>
        <p:txBody>
          <a:bodyPr/>
          <a:lstStyle/>
          <a:p>
            <a:fld id="{A4ACDD04-8389-47C9-9208-4718923CFC61}" type="slidenum">
              <a:rPr lang="nl-NL" smtClean="0"/>
              <a:t>‹nr.›</a:t>
            </a:fld>
            <a:endParaRPr lang="nl-NL"/>
          </a:p>
        </p:txBody>
      </p:sp>
    </p:spTree>
    <p:extLst>
      <p:ext uri="{BB962C8B-B14F-4D97-AF65-F5344CB8AC3E}">
        <p14:creationId xmlns:p14="http://schemas.microsoft.com/office/powerpoint/2010/main" val="409516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4DDF-9445-43AA-B56E-34FA492E6547}"/>
              </a:ext>
            </a:extLst>
          </p:cNvPr>
          <p:cNvSpPr>
            <a:spLocks noGrp="1"/>
          </p:cNvSpPr>
          <p:nvPr>
            <p:ph type="title"/>
          </p:nvPr>
        </p:nvSpPr>
        <p:spPr>
          <a:xfrm>
            <a:off x="1679576" y="730251"/>
            <a:ext cx="21031200" cy="2651126"/>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7C33774A-6A20-4104-A7E0-D07D9F5DF222}"/>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105F9610-2672-410C-861B-C24F24411077}"/>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919973BD-3145-4068-A47E-3534CD97A04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AA5CA-BB11-4221-B18A-AC1DDBEF7B12}"/>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CDDFDC15-476E-4939-98B5-19BBE56B2B7C}"/>
              </a:ext>
            </a:extLst>
          </p:cNvPr>
          <p:cNvSpPr>
            <a:spLocks noGrp="1"/>
          </p:cNvSpPr>
          <p:nvPr>
            <p:ph type="dt" sz="half" idx="10"/>
          </p:nvPr>
        </p:nvSpPr>
        <p:spPr/>
        <p:txBody>
          <a:bodyPr/>
          <a:lstStyle/>
          <a:p>
            <a:fld id="{D0A3324B-174E-4C2A-92E1-61AA55CBCA20}" type="datetimeFigureOut">
              <a:rPr lang="nl-NL" smtClean="0"/>
              <a:t>28-8-2024</a:t>
            </a:fld>
            <a:endParaRPr lang="nl-NL"/>
          </a:p>
        </p:txBody>
      </p:sp>
      <p:sp>
        <p:nvSpPr>
          <p:cNvPr id="8" name="Footer Placeholder 7">
            <a:extLst>
              <a:ext uri="{FF2B5EF4-FFF2-40B4-BE49-F238E27FC236}">
                <a16:creationId xmlns:a16="http://schemas.microsoft.com/office/drawing/2014/main" id="{6DA774CA-AFFC-4092-A88A-F0A48A21E91B}"/>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165B93FF-4E00-4792-B567-986601ABCCAF}"/>
              </a:ext>
            </a:extLst>
          </p:cNvPr>
          <p:cNvSpPr>
            <a:spLocks noGrp="1"/>
          </p:cNvSpPr>
          <p:nvPr>
            <p:ph type="sldNum" sz="quarter" idx="12"/>
          </p:nvPr>
        </p:nvSpPr>
        <p:spPr/>
        <p:txBody>
          <a:bodyPr/>
          <a:lstStyle/>
          <a:p>
            <a:fld id="{A4ACDD04-8389-47C9-9208-4718923CFC61}" type="slidenum">
              <a:rPr lang="nl-NL" smtClean="0"/>
              <a:t>‹nr.›</a:t>
            </a:fld>
            <a:endParaRPr lang="nl-NL"/>
          </a:p>
        </p:txBody>
      </p:sp>
    </p:spTree>
    <p:extLst>
      <p:ext uri="{BB962C8B-B14F-4D97-AF65-F5344CB8AC3E}">
        <p14:creationId xmlns:p14="http://schemas.microsoft.com/office/powerpoint/2010/main" val="3754167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0D79-6A7E-48C3-8FAF-8C32703F8B93}"/>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676F42C-E407-4534-9C67-4A980F3A586E}"/>
              </a:ext>
            </a:extLst>
          </p:cNvPr>
          <p:cNvSpPr>
            <a:spLocks noGrp="1"/>
          </p:cNvSpPr>
          <p:nvPr>
            <p:ph type="dt" sz="half" idx="10"/>
          </p:nvPr>
        </p:nvSpPr>
        <p:spPr/>
        <p:txBody>
          <a:bodyPr/>
          <a:lstStyle/>
          <a:p>
            <a:fld id="{D0A3324B-174E-4C2A-92E1-61AA55CBCA20}" type="datetimeFigureOut">
              <a:rPr lang="nl-NL" smtClean="0"/>
              <a:t>28-8-2024</a:t>
            </a:fld>
            <a:endParaRPr lang="nl-NL"/>
          </a:p>
        </p:txBody>
      </p:sp>
      <p:sp>
        <p:nvSpPr>
          <p:cNvPr id="4" name="Footer Placeholder 3">
            <a:extLst>
              <a:ext uri="{FF2B5EF4-FFF2-40B4-BE49-F238E27FC236}">
                <a16:creationId xmlns:a16="http://schemas.microsoft.com/office/drawing/2014/main" id="{40D7F034-B2CE-4AAC-B3C3-A1C9AF1D36CD}"/>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99F4C04-6F21-48E5-89F3-3EF87A037629}"/>
              </a:ext>
            </a:extLst>
          </p:cNvPr>
          <p:cNvSpPr>
            <a:spLocks noGrp="1"/>
          </p:cNvSpPr>
          <p:nvPr>
            <p:ph type="sldNum" sz="quarter" idx="12"/>
          </p:nvPr>
        </p:nvSpPr>
        <p:spPr/>
        <p:txBody>
          <a:bodyPr/>
          <a:lstStyle/>
          <a:p>
            <a:fld id="{A4ACDD04-8389-47C9-9208-4718923CFC61}" type="slidenum">
              <a:rPr lang="nl-NL" smtClean="0"/>
              <a:t>‹nr.›</a:t>
            </a:fld>
            <a:endParaRPr lang="nl-NL"/>
          </a:p>
        </p:txBody>
      </p:sp>
    </p:spTree>
    <p:extLst>
      <p:ext uri="{BB962C8B-B14F-4D97-AF65-F5344CB8AC3E}">
        <p14:creationId xmlns:p14="http://schemas.microsoft.com/office/powerpoint/2010/main" val="4092514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AC291-932A-4C6F-8F2A-5214A56D211B}"/>
              </a:ext>
            </a:extLst>
          </p:cNvPr>
          <p:cNvSpPr>
            <a:spLocks noGrp="1"/>
          </p:cNvSpPr>
          <p:nvPr>
            <p:ph type="dt" sz="half" idx="10"/>
          </p:nvPr>
        </p:nvSpPr>
        <p:spPr/>
        <p:txBody>
          <a:bodyPr/>
          <a:lstStyle/>
          <a:p>
            <a:fld id="{D0A3324B-174E-4C2A-92E1-61AA55CBCA20}" type="datetimeFigureOut">
              <a:rPr lang="nl-NL" smtClean="0"/>
              <a:t>28-8-2024</a:t>
            </a:fld>
            <a:endParaRPr lang="nl-NL"/>
          </a:p>
        </p:txBody>
      </p:sp>
      <p:sp>
        <p:nvSpPr>
          <p:cNvPr id="3" name="Footer Placeholder 2">
            <a:extLst>
              <a:ext uri="{FF2B5EF4-FFF2-40B4-BE49-F238E27FC236}">
                <a16:creationId xmlns:a16="http://schemas.microsoft.com/office/drawing/2014/main" id="{B9585BD7-5040-4B15-BDC0-C0AA81916E1A}"/>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0EEE9E08-A94B-42E4-8E59-2CC61B44A533}"/>
              </a:ext>
            </a:extLst>
          </p:cNvPr>
          <p:cNvSpPr>
            <a:spLocks noGrp="1"/>
          </p:cNvSpPr>
          <p:nvPr>
            <p:ph type="sldNum" sz="quarter" idx="12"/>
          </p:nvPr>
        </p:nvSpPr>
        <p:spPr/>
        <p:txBody>
          <a:bodyPr/>
          <a:lstStyle/>
          <a:p>
            <a:fld id="{A4ACDD04-8389-47C9-9208-4718923CFC61}" type="slidenum">
              <a:rPr lang="nl-NL" smtClean="0"/>
              <a:t>‹nr.›</a:t>
            </a:fld>
            <a:endParaRPr lang="nl-NL"/>
          </a:p>
        </p:txBody>
      </p:sp>
    </p:spTree>
    <p:extLst>
      <p:ext uri="{BB962C8B-B14F-4D97-AF65-F5344CB8AC3E}">
        <p14:creationId xmlns:p14="http://schemas.microsoft.com/office/powerpoint/2010/main" val="2147724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E0E04-4CF9-4FE3-BD0C-BFED27589E85}"/>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CBEC3C64-B1AA-4562-9714-4BB520671AFD}"/>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B6EA6047-E270-41F5-8407-E443D6C5BC75}"/>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DAD8D685-6AF4-4D34-B1BA-EAEED1DAB1A4}"/>
              </a:ext>
            </a:extLst>
          </p:cNvPr>
          <p:cNvSpPr>
            <a:spLocks noGrp="1"/>
          </p:cNvSpPr>
          <p:nvPr>
            <p:ph type="dt" sz="half" idx="10"/>
          </p:nvPr>
        </p:nvSpPr>
        <p:spPr/>
        <p:txBody>
          <a:bodyPr/>
          <a:lstStyle/>
          <a:p>
            <a:fld id="{D0A3324B-174E-4C2A-92E1-61AA55CBCA20}" type="datetimeFigureOut">
              <a:rPr lang="nl-NL" smtClean="0"/>
              <a:t>28-8-2024</a:t>
            </a:fld>
            <a:endParaRPr lang="nl-NL"/>
          </a:p>
        </p:txBody>
      </p:sp>
      <p:sp>
        <p:nvSpPr>
          <p:cNvPr id="6" name="Footer Placeholder 5">
            <a:extLst>
              <a:ext uri="{FF2B5EF4-FFF2-40B4-BE49-F238E27FC236}">
                <a16:creationId xmlns:a16="http://schemas.microsoft.com/office/drawing/2014/main" id="{B12BA2A8-D8B0-4FC7-A018-282997C3C442}"/>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D3ED1E94-98AB-4D27-BD7B-230769736A39}"/>
              </a:ext>
            </a:extLst>
          </p:cNvPr>
          <p:cNvSpPr>
            <a:spLocks noGrp="1"/>
          </p:cNvSpPr>
          <p:nvPr>
            <p:ph type="sldNum" sz="quarter" idx="12"/>
          </p:nvPr>
        </p:nvSpPr>
        <p:spPr/>
        <p:txBody>
          <a:bodyPr/>
          <a:lstStyle/>
          <a:p>
            <a:fld id="{A4ACDD04-8389-47C9-9208-4718923CFC61}" type="slidenum">
              <a:rPr lang="nl-NL" smtClean="0"/>
              <a:t>‹nr.›</a:t>
            </a:fld>
            <a:endParaRPr lang="nl-NL"/>
          </a:p>
        </p:txBody>
      </p:sp>
    </p:spTree>
    <p:extLst>
      <p:ext uri="{BB962C8B-B14F-4D97-AF65-F5344CB8AC3E}">
        <p14:creationId xmlns:p14="http://schemas.microsoft.com/office/powerpoint/2010/main" val="2404720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19A0-6789-449B-9A11-168547331090}"/>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88800982-A486-4368-9CE9-CEC0DB23D3A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nl-NL"/>
          </a:p>
        </p:txBody>
      </p:sp>
      <p:sp>
        <p:nvSpPr>
          <p:cNvPr id="4" name="Text Placeholder 3">
            <a:extLst>
              <a:ext uri="{FF2B5EF4-FFF2-40B4-BE49-F238E27FC236}">
                <a16:creationId xmlns:a16="http://schemas.microsoft.com/office/drawing/2014/main" id="{F17659EA-3B59-42E1-97EB-6BE1E375D325}"/>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7F5075B3-14EC-4FF4-B5CE-5C8276F73100}"/>
              </a:ext>
            </a:extLst>
          </p:cNvPr>
          <p:cNvSpPr>
            <a:spLocks noGrp="1"/>
          </p:cNvSpPr>
          <p:nvPr>
            <p:ph type="dt" sz="half" idx="10"/>
          </p:nvPr>
        </p:nvSpPr>
        <p:spPr/>
        <p:txBody>
          <a:bodyPr/>
          <a:lstStyle/>
          <a:p>
            <a:fld id="{D0A3324B-174E-4C2A-92E1-61AA55CBCA20}" type="datetimeFigureOut">
              <a:rPr lang="nl-NL" smtClean="0"/>
              <a:t>28-8-2024</a:t>
            </a:fld>
            <a:endParaRPr lang="nl-NL"/>
          </a:p>
        </p:txBody>
      </p:sp>
      <p:sp>
        <p:nvSpPr>
          <p:cNvPr id="6" name="Footer Placeholder 5">
            <a:extLst>
              <a:ext uri="{FF2B5EF4-FFF2-40B4-BE49-F238E27FC236}">
                <a16:creationId xmlns:a16="http://schemas.microsoft.com/office/drawing/2014/main" id="{2D7DC182-B686-4694-8F43-9735293EB80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9916C15-E8C0-4EE7-A5C4-550412D4021F}"/>
              </a:ext>
            </a:extLst>
          </p:cNvPr>
          <p:cNvSpPr>
            <a:spLocks noGrp="1"/>
          </p:cNvSpPr>
          <p:nvPr>
            <p:ph type="sldNum" sz="quarter" idx="12"/>
          </p:nvPr>
        </p:nvSpPr>
        <p:spPr/>
        <p:txBody>
          <a:bodyPr/>
          <a:lstStyle/>
          <a:p>
            <a:fld id="{A4ACDD04-8389-47C9-9208-4718923CFC61}" type="slidenum">
              <a:rPr lang="nl-NL" smtClean="0"/>
              <a:t>‹nr.›</a:t>
            </a:fld>
            <a:endParaRPr lang="nl-NL"/>
          </a:p>
        </p:txBody>
      </p:sp>
    </p:spTree>
    <p:extLst>
      <p:ext uri="{BB962C8B-B14F-4D97-AF65-F5344CB8AC3E}">
        <p14:creationId xmlns:p14="http://schemas.microsoft.com/office/powerpoint/2010/main" val="255929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93BB-CD6D-4901-8EA4-15C39F47C9B6}"/>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FC0345D7-B24D-47B6-91F3-A182E663D4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5E056192-DF7F-487D-8462-546AAA3FA483}"/>
              </a:ext>
            </a:extLst>
          </p:cNvPr>
          <p:cNvSpPr>
            <a:spLocks noGrp="1"/>
          </p:cNvSpPr>
          <p:nvPr>
            <p:ph type="dt" sz="half" idx="10"/>
          </p:nvPr>
        </p:nvSpPr>
        <p:spPr/>
        <p:txBody>
          <a:bodyPr/>
          <a:lstStyle/>
          <a:p>
            <a:fld id="{D0A3324B-174E-4C2A-92E1-61AA55CBCA20}" type="datetimeFigureOut">
              <a:rPr lang="nl-NL" smtClean="0"/>
              <a:t>28-8-2024</a:t>
            </a:fld>
            <a:endParaRPr lang="nl-NL"/>
          </a:p>
        </p:txBody>
      </p:sp>
      <p:sp>
        <p:nvSpPr>
          <p:cNvPr id="5" name="Footer Placeholder 4">
            <a:extLst>
              <a:ext uri="{FF2B5EF4-FFF2-40B4-BE49-F238E27FC236}">
                <a16:creationId xmlns:a16="http://schemas.microsoft.com/office/drawing/2014/main" id="{F7AF20BB-7026-4C31-A930-3B19672E328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48D20E1-FE5E-414C-A7DD-CBA6C917C9E9}"/>
              </a:ext>
            </a:extLst>
          </p:cNvPr>
          <p:cNvSpPr>
            <a:spLocks noGrp="1"/>
          </p:cNvSpPr>
          <p:nvPr>
            <p:ph type="sldNum" sz="quarter" idx="12"/>
          </p:nvPr>
        </p:nvSpPr>
        <p:spPr/>
        <p:txBody>
          <a:bodyPr/>
          <a:lstStyle/>
          <a:p>
            <a:fld id="{A4ACDD04-8389-47C9-9208-4718923CFC61}" type="slidenum">
              <a:rPr lang="nl-NL" smtClean="0"/>
              <a:t>‹nr.›</a:t>
            </a:fld>
            <a:endParaRPr lang="nl-NL"/>
          </a:p>
        </p:txBody>
      </p:sp>
    </p:spTree>
    <p:extLst>
      <p:ext uri="{BB962C8B-B14F-4D97-AF65-F5344CB8AC3E}">
        <p14:creationId xmlns:p14="http://schemas.microsoft.com/office/powerpoint/2010/main" val="318239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61EFD-6F7E-4866-8991-379C1075A92C}"/>
              </a:ext>
            </a:extLst>
          </p:cNvPr>
          <p:cNvSpPr>
            <a:spLocks noGrp="1"/>
          </p:cNvSpPr>
          <p:nvPr>
            <p:ph type="title" orient="vert"/>
          </p:nvPr>
        </p:nvSpPr>
        <p:spPr>
          <a:xfrm>
            <a:off x="17449800" y="730250"/>
            <a:ext cx="5257800" cy="11623676"/>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BB6C4CFA-77EC-441E-93C4-6DDF83AB8C14}"/>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282A46D-53F0-4AA5-8C26-395197B09413}"/>
              </a:ext>
            </a:extLst>
          </p:cNvPr>
          <p:cNvSpPr>
            <a:spLocks noGrp="1"/>
          </p:cNvSpPr>
          <p:nvPr>
            <p:ph type="dt" sz="half" idx="10"/>
          </p:nvPr>
        </p:nvSpPr>
        <p:spPr/>
        <p:txBody>
          <a:bodyPr/>
          <a:lstStyle/>
          <a:p>
            <a:fld id="{D0A3324B-174E-4C2A-92E1-61AA55CBCA20}" type="datetimeFigureOut">
              <a:rPr lang="nl-NL" smtClean="0"/>
              <a:t>28-8-2024</a:t>
            </a:fld>
            <a:endParaRPr lang="nl-NL"/>
          </a:p>
        </p:txBody>
      </p:sp>
      <p:sp>
        <p:nvSpPr>
          <p:cNvPr id="5" name="Footer Placeholder 4">
            <a:extLst>
              <a:ext uri="{FF2B5EF4-FFF2-40B4-BE49-F238E27FC236}">
                <a16:creationId xmlns:a16="http://schemas.microsoft.com/office/drawing/2014/main" id="{22D9BBEB-0926-4D54-84D4-C2CA61ACD00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3F3EB18-4550-4A69-8402-FCF5BEB1DBEF}"/>
              </a:ext>
            </a:extLst>
          </p:cNvPr>
          <p:cNvSpPr>
            <a:spLocks noGrp="1"/>
          </p:cNvSpPr>
          <p:nvPr>
            <p:ph type="sldNum" sz="quarter" idx="12"/>
          </p:nvPr>
        </p:nvSpPr>
        <p:spPr/>
        <p:txBody>
          <a:bodyPr/>
          <a:lstStyle/>
          <a:p>
            <a:fld id="{A4ACDD04-8389-47C9-9208-4718923CFC61}" type="slidenum">
              <a:rPr lang="nl-NL" smtClean="0"/>
              <a:t>‹nr.›</a:t>
            </a:fld>
            <a:endParaRPr lang="nl-NL"/>
          </a:p>
        </p:txBody>
      </p:sp>
    </p:spTree>
    <p:extLst>
      <p:ext uri="{BB962C8B-B14F-4D97-AF65-F5344CB8AC3E}">
        <p14:creationId xmlns:p14="http://schemas.microsoft.com/office/powerpoint/2010/main" val="3213271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Naam dia"/>
          <p:cNvSpPr txBox="1">
            <a:spLocks noGrp="1"/>
          </p:cNvSpPr>
          <p:nvPr>
            <p:ph type="title" hasCustomPrompt="1"/>
          </p:nvPr>
        </p:nvSpPr>
        <p:spPr>
          <a:prstGeom prst="rect">
            <a:avLst/>
          </a:prstGeom>
        </p:spPr>
        <p:txBody>
          <a:bodyPr/>
          <a:lstStyle/>
          <a:p>
            <a:r>
              <a:t>Naam dia</a:t>
            </a:r>
          </a:p>
        </p:txBody>
      </p:sp>
      <p:sp>
        <p:nvSpPr>
          <p:cNvPr id="43" name="Ondertitel di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36062265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Schaal met zalmkoekjes, salade en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Naam dia"/>
          <p:cNvSpPr txBox="1">
            <a:spLocks noGrp="1"/>
          </p:cNvSpPr>
          <p:nvPr>
            <p:ph type="title" hasCustomPrompt="1"/>
          </p:nvPr>
        </p:nvSpPr>
        <p:spPr>
          <a:xfrm>
            <a:off x="1206500" y="1270000"/>
            <a:ext cx="9779000" cy="5882273"/>
          </a:xfrm>
          <a:prstGeom prst="rect">
            <a:avLst/>
          </a:prstGeom>
        </p:spPr>
        <p:txBody>
          <a:bodyPr anchor="b"/>
          <a:lstStyle/>
          <a:p>
            <a:r>
              <a:t>Naam dia</a:t>
            </a:r>
          </a:p>
        </p:txBody>
      </p:sp>
      <p:sp>
        <p:nvSpPr>
          <p:cNvPr id="34" name="Hoofdtekst - niveau één…"/>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Ondertitel dia</a:t>
            </a:r>
          </a:p>
          <a:p>
            <a:pPr lvl="1"/>
            <a:endParaRPr/>
          </a:p>
          <a:p>
            <a:pPr lvl="2"/>
            <a:endParaRPr/>
          </a:p>
          <a:p>
            <a:pPr lvl="3"/>
            <a:endParaRPr/>
          </a:p>
          <a:p>
            <a:pPr lvl="4"/>
            <a:endParaRPr/>
          </a:p>
        </p:txBody>
      </p:sp>
      <p:sp>
        <p:nvSpPr>
          <p:cNvPr id="35" name="Dia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Naam dia"/>
          <p:cNvSpPr txBox="1">
            <a:spLocks noGrp="1"/>
          </p:cNvSpPr>
          <p:nvPr>
            <p:ph type="title" hasCustomPrompt="1"/>
          </p:nvPr>
        </p:nvSpPr>
        <p:spPr>
          <a:prstGeom prst="rect">
            <a:avLst/>
          </a:prstGeom>
        </p:spPr>
        <p:txBody>
          <a:bodyPr/>
          <a:lstStyle/>
          <a:p>
            <a:r>
              <a:t>Naam dia</a:t>
            </a:r>
          </a:p>
        </p:txBody>
      </p:sp>
      <p:sp>
        <p:nvSpPr>
          <p:cNvPr id="43" name="Ondertitel di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numCol="2" spcCol="1098550"/>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Ondertitel di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dia</a:t>
            </a:r>
          </a:p>
        </p:txBody>
      </p:sp>
      <p:sp>
        <p:nvSpPr>
          <p:cNvPr id="61" name="Hoofdtekst - niveau één…"/>
          <p:cNvSpPr txBox="1">
            <a:spLocks noGrp="1"/>
          </p:cNvSpPr>
          <p:nvPr>
            <p:ph type="body" sz="half" idx="1" hasCustomPrompt="1"/>
          </p:nvPr>
        </p:nvSpPr>
        <p:spPr>
          <a:xfrm>
            <a:off x="1206500" y="4248504"/>
            <a:ext cx="9779000" cy="8256630"/>
          </a:xfrm>
          <a:prstGeom prst="rect">
            <a:avLst/>
          </a:prstGeom>
        </p:spPr>
        <p:txBody>
          <a:bodyPr/>
          <a:lstStyle/>
          <a:p>
            <a:r>
              <a:t>Dia-opsommingstekst</a:t>
            </a:r>
          </a:p>
          <a:p>
            <a:pPr lvl="1"/>
            <a:endParaRPr/>
          </a:p>
          <a:p>
            <a:pPr lvl="2"/>
            <a:endParaRPr/>
          </a:p>
          <a:p>
            <a:pPr lvl="3"/>
            <a:endParaRPr/>
          </a:p>
          <a:p>
            <a:pPr lvl="4"/>
            <a:endParaRPr/>
          </a:p>
        </p:txBody>
      </p:sp>
      <p:sp>
        <p:nvSpPr>
          <p:cNvPr id="62" name="Schaal pappardellepasta met peterselieboter, geroosterde hazelnoten en geraspte parmezaanse kaas"/>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Naam dia"/>
          <p:cNvSpPr txBox="1">
            <a:spLocks noGrp="1"/>
          </p:cNvSpPr>
          <p:nvPr>
            <p:ph type="title" hasCustomPrompt="1"/>
          </p:nvPr>
        </p:nvSpPr>
        <p:spPr>
          <a:xfrm>
            <a:off x="1206500" y="1079500"/>
            <a:ext cx="9779000" cy="1435100"/>
          </a:xfrm>
          <a:prstGeom prst="rect">
            <a:avLst/>
          </a:prstGeom>
        </p:spPr>
        <p:txBody>
          <a:bodyPr/>
          <a:lstStyle/>
          <a:p>
            <a:r>
              <a:t>Naam dia</a:t>
            </a:r>
          </a:p>
        </p:txBody>
      </p:sp>
      <p:sp>
        <p:nvSpPr>
          <p:cNvPr id="6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1" name="Sectietitel"/>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Sectietitel</a:t>
            </a:r>
          </a:p>
        </p:txBody>
      </p:sp>
      <p:sp>
        <p:nvSpPr>
          <p:cNvPr id="72" name="Dia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79" name="Naam dia"/>
          <p:cNvSpPr txBox="1">
            <a:spLocks noGrp="1"/>
          </p:cNvSpPr>
          <p:nvPr>
            <p:ph type="title" hasCustomPrompt="1"/>
          </p:nvPr>
        </p:nvSpPr>
        <p:spPr>
          <a:xfrm>
            <a:off x="1206500" y="1079500"/>
            <a:ext cx="21971000" cy="1434949"/>
          </a:xfrm>
          <a:prstGeom prst="rect">
            <a:avLst/>
          </a:prstGeom>
        </p:spPr>
        <p:txBody>
          <a:bodyPr/>
          <a:lstStyle/>
          <a:p>
            <a:r>
              <a:t>Naam dia</a:t>
            </a:r>
          </a:p>
        </p:txBody>
      </p:sp>
      <p:sp>
        <p:nvSpPr>
          <p:cNvPr id="80" name="Ondertitel di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dia</a:t>
            </a:r>
          </a:p>
        </p:txBody>
      </p:sp>
      <p:sp>
        <p:nvSpPr>
          <p:cNvPr id="8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itel agenda"/>
          <p:cNvSpPr txBox="1">
            <a:spLocks noGrp="1"/>
          </p:cNvSpPr>
          <p:nvPr>
            <p:ph type="title" hasCustomPrompt="1"/>
          </p:nvPr>
        </p:nvSpPr>
        <p:spPr>
          <a:xfrm>
            <a:off x="1206500" y="1079500"/>
            <a:ext cx="21971000" cy="1435100"/>
          </a:xfrm>
          <a:prstGeom prst="rect">
            <a:avLst/>
          </a:prstGeom>
        </p:spPr>
        <p:txBody>
          <a:bodyPr/>
          <a:lstStyle/>
          <a:p>
            <a:r>
              <a:t>Titel agenda</a:t>
            </a:r>
          </a:p>
        </p:txBody>
      </p:sp>
      <p:sp>
        <p:nvSpPr>
          <p:cNvPr id="89" name="Ondertitel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agenda</a:t>
            </a:r>
          </a:p>
        </p:txBody>
      </p:sp>
      <p:sp>
        <p:nvSpPr>
          <p:cNvPr id="90" name="Hoofdtekst - niveau één…"/>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Agendaonderwerpen</a:t>
            </a:r>
          </a:p>
          <a:p>
            <a:pPr lvl="1"/>
            <a:endParaRPr/>
          </a:p>
          <a:p>
            <a:pPr lvl="2"/>
            <a:endParaRPr/>
          </a:p>
          <a:p>
            <a:pPr lvl="3"/>
            <a:endParaRPr/>
          </a:p>
          <a:p>
            <a:pPr lvl="4"/>
            <a:endParaRPr/>
          </a:p>
        </p:txBody>
      </p:sp>
      <p:sp>
        <p:nvSpPr>
          <p:cNvPr id="9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am dia"/>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Naam dia</a:t>
            </a:r>
          </a:p>
        </p:txBody>
      </p:sp>
      <p:sp>
        <p:nvSpPr>
          <p:cNvPr id="3" name="Hoofdtekst - niveau één…"/>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4" name="Dia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482E7-03DB-4246-A229-0C14507A9AF1}"/>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C2DFA12-BF89-4151-825B-776F4542DBF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F2B568D-B2F7-468F-BF10-EDA429788D44}"/>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D0A3324B-174E-4C2A-92E1-61AA55CBCA20}" type="datetimeFigureOut">
              <a:rPr lang="nl-NL" smtClean="0"/>
              <a:t>28-8-2024</a:t>
            </a:fld>
            <a:endParaRPr lang="nl-NL"/>
          </a:p>
        </p:txBody>
      </p:sp>
      <p:sp>
        <p:nvSpPr>
          <p:cNvPr id="5" name="Footer Placeholder 4">
            <a:extLst>
              <a:ext uri="{FF2B5EF4-FFF2-40B4-BE49-F238E27FC236}">
                <a16:creationId xmlns:a16="http://schemas.microsoft.com/office/drawing/2014/main" id="{2A9AE066-B16A-4507-84D9-F785AC7CCE54}"/>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01457004-8838-4722-9AA4-DFA2D27E13B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A4ACDD04-8389-47C9-9208-4718923CFC61}" type="slidenum">
              <a:rPr lang="nl-NL" smtClean="0"/>
              <a:t>‹nr.›</a:t>
            </a:fld>
            <a:endParaRPr lang="nl-NL"/>
          </a:p>
        </p:txBody>
      </p:sp>
    </p:spTree>
    <p:extLst>
      <p:ext uri="{BB962C8B-B14F-4D97-AF65-F5344CB8AC3E}">
        <p14:creationId xmlns:p14="http://schemas.microsoft.com/office/powerpoint/2010/main" val="41207909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2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Collage tbv Powerpoint cover.jpg" descr="Collage tbv Powerpoint cover.jpg"/>
          <p:cNvPicPr>
            <a:picLocks noChangeAspect="1"/>
          </p:cNvPicPr>
          <p:nvPr/>
        </p:nvPicPr>
        <p:blipFill>
          <a:blip r:embed="rId3"/>
          <a:srcRect r="42240"/>
          <a:stretch>
            <a:fillRect/>
          </a:stretch>
        </p:blipFill>
        <p:spPr>
          <a:xfrm>
            <a:off x="-34" y="1720"/>
            <a:ext cx="14091048" cy="13716001"/>
          </a:xfrm>
          <a:prstGeom prst="rect">
            <a:avLst/>
          </a:prstGeom>
          <a:ln w="12700">
            <a:miter lim="400000"/>
          </a:ln>
        </p:spPr>
      </p:pic>
      <p:sp>
        <p:nvSpPr>
          <p:cNvPr id="152" name="DATUM EN VERSIE"/>
          <p:cNvSpPr txBox="1"/>
          <p:nvPr/>
        </p:nvSpPr>
        <p:spPr>
          <a:xfrm>
            <a:off x="688182" y="12460744"/>
            <a:ext cx="6237812" cy="635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l" defTabSz="457200">
              <a:lnSpc>
                <a:spcPct val="120000"/>
              </a:lnSpc>
              <a:defRPr sz="2000" cap="all" spc="41">
                <a:solidFill>
                  <a:srgbClr val="D2762B"/>
                </a:solidFill>
                <a:latin typeface="+mn-lt"/>
                <a:ea typeface="+mn-ea"/>
                <a:cs typeface="+mn-cs"/>
                <a:sym typeface="ITCFranklinGothic LT Pro CnDm"/>
              </a:defRPr>
            </a:lvl1pPr>
          </a:lstStyle>
          <a:p>
            <a:r>
              <a:rPr lang="nl-NL" sz="4000" cap="none" dirty="0"/>
              <a:t>Jan Willem Kleinovink</a:t>
            </a:r>
            <a:endParaRPr sz="4000" cap="none" dirty="0"/>
          </a:p>
        </p:txBody>
      </p:sp>
      <p:sp>
        <p:nvSpPr>
          <p:cNvPr id="154" name="Titel van…"/>
          <p:cNvSpPr txBox="1">
            <a:spLocks noGrp="1"/>
          </p:cNvSpPr>
          <p:nvPr>
            <p:ph type="ctrTitle"/>
          </p:nvPr>
        </p:nvSpPr>
        <p:spPr>
          <a:xfrm>
            <a:off x="4237892" y="3395067"/>
            <a:ext cx="17796608" cy="5990233"/>
          </a:xfrm>
          <a:prstGeom prst="rect">
            <a:avLst/>
          </a:prstGeom>
        </p:spPr>
        <p:txBody>
          <a:bodyPr lIns="0" tIns="0" rIns="0" bIns="0" anchor="ctr">
            <a:noAutofit/>
          </a:bodyPr>
          <a:lstStyle/>
          <a:p>
            <a:pPr algn="r" defTabSz="457200">
              <a:lnSpc>
                <a:spcPct val="70000"/>
              </a:lnSpc>
              <a:defRPr sz="17700" b="0" spc="-354">
                <a:solidFill>
                  <a:srgbClr val="D2762B"/>
                </a:solidFill>
                <a:latin typeface="+mn-lt"/>
                <a:ea typeface="+mn-ea"/>
                <a:cs typeface="+mn-cs"/>
                <a:sym typeface="ITCFranklinGothic LT Pro CnDm"/>
              </a:defRPr>
            </a:pPr>
            <a:r>
              <a:rPr lang="en-US" dirty="0"/>
              <a:t>CTIS</a:t>
            </a:r>
            <a:br>
              <a:rPr lang="en-US" dirty="0"/>
            </a:br>
            <a:r>
              <a:rPr lang="en-US" dirty="0"/>
              <a:t>Feiten </a:t>
            </a:r>
            <a:r>
              <a:rPr lang="en-US" dirty="0" err="1"/>
              <a:t>en</a:t>
            </a:r>
            <a:r>
              <a:rPr lang="en-US" dirty="0"/>
              <a:t> </a:t>
            </a:r>
            <a:r>
              <a:rPr lang="en-US" dirty="0" err="1"/>
              <a:t>fabels</a:t>
            </a:r>
            <a:endParaRPr lang="nl-NL" dirty="0"/>
          </a:p>
        </p:txBody>
      </p:sp>
      <p:sp>
        <p:nvSpPr>
          <p:cNvPr id="155" name="Subtitel van de presentatie…"/>
          <p:cNvSpPr txBox="1">
            <a:spLocks noGrp="1"/>
          </p:cNvSpPr>
          <p:nvPr>
            <p:ph type="subTitle" sz="half" idx="1"/>
          </p:nvPr>
        </p:nvSpPr>
        <p:spPr>
          <a:xfrm>
            <a:off x="63499" y="8755785"/>
            <a:ext cx="21971001" cy="1364907"/>
          </a:xfrm>
          <a:prstGeom prst="rect">
            <a:avLst/>
          </a:prstGeom>
        </p:spPr>
        <p:txBody>
          <a:bodyPr>
            <a:noAutofit/>
          </a:bodyPr>
          <a:lstStyle/>
          <a:p>
            <a:pPr algn="r" defTabSz="1143000">
              <a:lnSpc>
                <a:spcPct val="90000"/>
              </a:lnSpc>
              <a:defRPr sz="7650" b="0">
                <a:solidFill>
                  <a:srgbClr val="2C6798"/>
                </a:solidFill>
                <a:latin typeface="+mn-lt"/>
                <a:ea typeface="+mn-ea"/>
                <a:cs typeface="+mn-cs"/>
                <a:sym typeface="ITCFranklinGothic LT Pro CnDm"/>
              </a:defRPr>
            </a:pPr>
            <a:r>
              <a:rPr lang="en-US" dirty="0" err="1"/>
              <a:t>Minisymposium</a:t>
            </a:r>
            <a:r>
              <a:rPr lang="en-US" dirty="0"/>
              <a:t> "Research professional meets CCMO"</a:t>
            </a:r>
            <a:endParaRPr lang="nl-NL" dirty="0"/>
          </a:p>
        </p:txBody>
      </p:sp>
      <p:pic>
        <p:nvPicPr>
          <p:cNvPr id="157" name="Afbeelding" descr="Afbeelding"/>
          <p:cNvPicPr>
            <a:picLocks noChangeAspect="1"/>
          </p:cNvPicPr>
          <p:nvPr/>
        </p:nvPicPr>
        <p:blipFill>
          <a:blip r:embed="rId4"/>
          <a:stretch>
            <a:fillRect/>
          </a:stretch>
        </p:blipFill>
        <p:spPr>
          <a:xfrm rot="10800000">
            <a:off x="21022653" y="-37606"/>
            <a:ext cx="1771048" cy="651265"/>
          </a:xfrm>
          <a:prstGeom prst="rect">
            <a:avLst/>
          </a:prstGeom>
          <a:ln w="12700">
            <a:miter lim="400000"/>
          </a:ln>
        </p:spPr>
      </p:pic>
      <p:sp>
        <p:nvSpPr>
          <p:cNvPr id="4" name="DATUM EN VERSIE">
            <a:extLst>
              <a:ext uri="{FF2B5EF4-FFF2-40B4-BE49-F238E27FC236}">
                <a16:creationId xmlns:a16="http://schemas.microsoft.com/office/drawing/2014/main" id="{999C4530-23DE-DCF8-FEEA-0F8C076A4F51}"/>
              </a:ext>
            </a:extLst>
          </p:cNvPr>
          <p:cNvSpPr txBox="1"/>
          <p:nvPr/>
        </p:nvSpPr>
        <p:spPr>
          <a:xfrm>
            <a:off x="688183" y="13080194"/>
            <a:ext cx="11503818" cy="635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l" defTabSz="457200">
              <a:lnSpc>
                <a:spcPct val="120000"/>
              </a:lnSpc>
              <a:defRPr sz="2000" cap="all" spc="41">
                <a:solidFill>
                  <a:srgbClr val="D2762B"/>
                </a:solidFill>
                <a:latin typeface="+mn-lt"/>
                <a:ea typeface="+mn-ea"/>
                <a:cs typeface="+mn-cs"/>
                <a:sym typeface="ITCFranklinGothic LT Pro CnDm"/>
              </a:defRPr>
            </a:lvl1pPr>
          </a:lstStyle>
          <a:p>
            <a:r>
              <a:rPr lang="en-US" sz="2800" cap="none" spc="0" dirty="0">
                <a:solidFill>
                  <a:srgbClr val="2C6798"/>
                </a:solidFill>
                <a:sym typeface="Helvetica Neue"/>
              </a:rPr>
              <a:t>Centrale Commissie Mensgebonden Onderzoek (CCMO) – ctr@ccmo.nl</a:t>
            </a:r>
          </a:p>
        </p:txBody>
      </p:sp>
      <p:pic>
        <p:nvPicPr>
          <p:cNvPr id="7" name="Afbeelding 6">
            <a:extLst>
              <a:ext uri="{FF2B5EF4-FFF2-40B4-BE49-F238E27FC236}">
                <a16:creationId xmlns:a16="http://schemas.microsoft.com/office/drawing/2014/main" id="{202E89A1-1B43-0AD8-A1FD-3E5E2D703AB2}"/>
              </a:ext>
            </a:extLst>
          </p:cNvPr>
          <p:cNvPicPr>
            <a:picLocks noChangeAspect="1"/>
          </p:cNvPicPr>
          <p:nvPr/>
        </p:nvPicPr>
        <p:blipFill>
          <a:blip r:embed="rId5"/>
          <a:stretch>
            <a:fillRect/>
          </a:stretch>
        </p:blipFill>
        <p:spPr>
          <a:xfrm>
            <a:off x="12701755" y="-48478"/>
            <a:ext cx="11213870" cy="2463504"/>
          </a:xfrm>
          <a:prstGeom prst="rect">
            <a:avLst/>
          </a:prstGeom>
        </p:spPr>
      </p:pic>
      <p:sp>
        <p:nvSpPr>
          <p:cNvPr id="2" name="DATUM EN VERSIE">
            <a:extLst>
              <a:ext uri="{FF2B5EF4-FFF2-40B4-BE49-F238E27FC236}">
                <a16:creationId xmlns:a16="http://schemas.microsoft.com/office/drawing/2014/main" id="{F289F7AF-2EA8-C2CB-AF47-1E891163A59E}"/>
              </a:ext>
            </a:extLst>
          </p:cNvPr>
          <p:cNvSpPr txBox="1"/>
          <p:nvPr/>
        </p:nvSpPr>
        <p:spPr>
          <a:xfrm>
            <a:off x="21248209" y="12844442"/>
            <a:ext cx="3090984" cy="635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l" defTabSz="457200">
              <a:lnSpc>
                <a:spcPct val="120000"/>
              </a:lnSpc>
              <a:defRPr sz="2000" cap="all" spc="41">
                <a:solidFill>
                  <a:srgbClr val="D2762B"/>
                </a:solidFill>
                <a:latin typeface="+mn-lt"/>
                <a:ea typeface="+mn-ea"/>
                <a:cs typeface="+mn-cs"/>
                <a:sym typeface="ITCFranklinGothic LT Pro CnDm"/>
              </a:defRPr>
            </a:lvl1pPr>
          </a:lstStyle>
          <a:p>
            <a:r>
              <a:rPr lang="en-US" sz="2800" cap="none" spc="0" dirty="0">
                <a:solidFill>
                  <a:srgbClr val="2C6798"/>
                </a:solidFill>
                <a:sym typeface="Helvetica Neue"/>
              </a:rPr>
              <a:t>3 </a:t>
            </a:r>
            <a:r>
              <a:rPr lang="en-US" sz="2800" cap="none" spc="0" dirty="0" err="1">
                <a:solidFill>
                  <a:srgbClr val="2C6798"/>
                </a:solidFill>
                <a:sym typeface="Helvetica Neue"/>
              </a:rPr>
              <a:t>september</a:t>
            </a:r>
            <a:r>
              <a:rPr lang="en-US" sz="2800" cap="none" spc="0" dirty="0">
                <a:solidFill>
                  <a:srgbClr val="2C6798"/>
                </a:solidFill>
                <a:sym typeface="Helvetica Neue"/>
              </a:rPr>
              <a:t> 2024</a:t>
            </a:r>
            <a:endParaRPr lang="en-US" sz="2800" b="1" cap="none" spc="0" dirty="0">
              <a:solidFill>
                <a:srgbClr val="2C6798"/>
              </a:solidFill>
              <a:sym typeface="Helvetica Neue"/>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5B6AF4-39E1-537A-7B4F-2CFA473AF153}"/>
              </a:ext>
            </a:extLst>
          </p:cNvPr>
          <p:cNvSpPr txBox="1"/>
          <p:nvPr/>
        </p:nvSpPr>
        <p:spPr>
          <a:xfrm>
            <a:off x="167881" y="12970962"/>
            <a:ext cx="20607826" cy="430887"/>
          </a:xfrm>
          <a:prstGeom prst="rect">
            <a:avLst/>
          </a:prstGeom>
          <a:noFill/>
        </p:spPr>
        <p:txBody>
          <a:bodyPr wrap="square">
            <a:spAutoFit/>
          </a:bodyPr>
          <a:lstStyle/>
          <a:p>
            <a:r>
              <a:rPr lang="nl-NL" sz="2200" dirty="0"/>
              <a:t>https://www.ema.europa.eu/en/human-regulatory/research-development/clinical-trials/training-support/clinical-trials-information-system-ctis-online-training-modules</a:t>
            </a:r>
          </a:p>
        </p:txBody>
      </p:sp>
      <p:pic>
        <p:nvPicPr>
          <p:cNvPr id="6" name="Picture 5">
            <a:extLst>
              <a:ext uri="{FF2B5EF4-FFF2-40B4-BE49-F238E27FC236}">
                <a16:creationId xmlns:a16="http://schemas.microsoft.com/office/drawing/2014/main" id="{A41EF952-062A-07C2-323E-29BFBC534D28}"/>
              </a:ext>
            </a:extLst>
          </p:cNvPr>
          <p:cNvPicPr>
            <a:picLocks noChangeAspect="1"/>
          </p:cNvPicPr>
          <p:nvPr/>
        </p:nvPicPr>
        <p:blipFill>
          <a:blip r:embed="rId3"/>
          <a:stretch>
            <a:fillRect/>
          </a:stretch>
        </p:blipFill>
        <p:spPr>
          <a:xfrm>
            <a:off x="984609" y="2629646"/>
            <a:ext cx="10744866" cy="8945668"/>
          </a:xfrm>
          <a:prstGeom prst="rect">
            <a:avLst/>
          </a:prstGeom>
          <a:ln>
            <a:solidFill>
              <a:schemeClr val="tx1"/>
            </a:solidFill>
          </a:ln>
        </p:spPr>
      </p:pic>
      <p:pic>
        <p:nvPicPr>
          <p:cNvPr id="10" name="Picture 9">
            <a:extLst>
              <a:ext uri="{FF2B5EF4-FFF2-40B4-BE49-F238E27FC236}">
                <a16:creationId xmlns:a16="http://schemas.microsoft.com/office/drawing/2014/main" id="{28422766-33B9-18BD-B3B5-80DA6F607B4C}"/>
              </a:ext>
            </a:extLst>
          </p:cNvPr>
          <p:cNvPicPr>
            <a:picLocks noChangeAspect="1"/>
          </p:cNvPicPr>
          <p:nvPr/>
        </p:nvPicPr>
        <p:blipFill>
          <a:blip r:embed="rId4"/>
          <a:stretch>
            <a:fillRect/>
          </a:stretch>
        </p:blipFill>
        <p:spPr>
          <a:xfrm>
            <a:off x="14990937" y="2642377"/>
            <a:ext cx="6537806" cy="7177626"/>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id="{DFB707DA-0B4F-5E7C-115C-294BB53AEBDB}"/>
              </a:ext>
            </a:extLst>
          </p:cNvPr>
          <p:cNvCxnSpPr>
            <a:cxnSpLocks/>
          </p:cNvCxnSpPr>
          <p:nvPr/>
        </p:nvCxnSpPr>
        <p:spPr>
          <a:xfrm>
            <a:off x="8916894" y="4680828"/>
            <a:ext cx="5737412" cy="6979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el van de slide komt hier">
            <a:extLst>
              <a:ext uri="{FF2B5EF4-FFF2-40B4-BE49-F238E27FC236}">
                <a16:creationId xmlns:a16="http://schemas.microsoft.com/office/drawing/2014/main" id="{A2F1DD86-F613-8E0B-B614-E16A67CAF4F9}"/>
              </a:ext>
            </a:extLst>
          </p:cNvPr>
          <p:cNvSpPr txBox="1"/>
          <p:nvPr/>
        </p:nvSpPr>
        <p:spPr>
          <a:xfrm>
            <a:off x="2220547" y="64749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en-US" dirty="0"/>
              <a:t>CTIS training modules (EMA)</a:t>
            </a:r>
          </a:p>
        </p:txBody>
      </p:sp>
      <p:pic>
        <p:nvPicPr>
          <p:cNvPr id="4" name="Afbeelding" descr="Afbeelding">
            <a:extLst>
              <a:ext uri="{FF2B5EF4-FFF2-40B4-BE49-F238E27FC236}">
                <a16:creationId xmlns:a16="http://schemas.microsoft.com/office/drawing/2014/main" id="{C8D55A97-ABA1-B7D5-2CF9-101D691FA00A}"/>
              </a:ext>
            </a:extLst>
          </p:cNvPr>
          <p:cNvPicPr>
            <a:picLocks noChangeAspect="1"/>
          </p:cNvPicPr>
          <p:nvPr/>
        </p:nvPicPr>
        <p:blipFill>
          <a:blip r:embed="rId5"/>
          <a:stretch>
            <a:fillRect/>
          </a:stretch>
        </p:blipFill>
        <p:spPr>
          <a:xfrm>
            <a:off x="22977507" y="13018282"/>
            <a:ext cx="1085786" cy="386087"/>
          </a:xfrm>
          <a:prstGeom prst="rect">
            <a:avLst/>
          </a:prstGeom>
          <a:ln w="12700">
            <a:miter lim="400000"/>
          </a:ln>
        </p:spPr>
      </p:pic>
    </p:spTree>
    <p:extLst>
      <p:ext uri="{BB962C8B-B14F-4D97-AF65-F5344CB8AC3E}">
        <p14:creationId xmlns:p14="http://schemas.microsoft.com/office/powerpoint/2010/main" val="3204263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a:extLst>
              <a:ext uri="{FF2B5EF4-FFF2-40B4-BE49-F238E27FC236}">
                <a16:creationId xmlns:a16="http://schemas.microsoft.com/office/drawing/2014/main" id="{5FB7FBBB-52AF-26AC-E70E-AAE3F072E0BF}"/>
              </a:ext>
            </a:extLst>
          </p:cNvPr>
          <p:cNvGrpSpPr/>
          <p:nvPr/>
        </p:nvGrpSpPr>
        <p:grpSpPr>
          <a:xfrm>
            <a:off x="9126907" y="8351154"/>
            <a:ext cx="8439632" cy="3810277"/>
            <a:chOff x="4472013" y="7547116"/>
            <a:chExt cx="7028325" cy="3173108"/>
          </a:xfrm>
        </p:grpSpPr>
        <p:pic>
          <p:nvPicPr>
            <p:cNvPr id="18" name="Afbeelding 17" descr="Afbeelding met tekst, schermopname, Lettertype&#10;&#10;Automatisch gegenereerde beschrijving">
              <a:extLst>
                <a:ext uri="{FF2B5EF4-FFF2-40B4-BE49-F238E27FC236}">
                  <a16:creationId xmlns:a16="http://schemas.microsoft.com/office/drawing/2014/main" id="{B222B88F-D56A-050D-5D16-A21764ADB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013" y="7547116"/>
              <a:ext cx="6527263" cy="3173108"/>
            </a:xfrm>
            <a:prstGeom prst="rect">
              <a:avLst/>
            </a:prstGeom>
            <a:ln>
              <a:solidFill>
                <a:schemeClr val="accent1"/>
              </a:solidFill>
            </a:ln>
          </p:spPr>
        </p:pic>
        <p:sp>
          <p:nvSpPr>
            <p:cNvPr id="20" name="Rechteraccolade 19">
              <a:extLst>
                <a:ext uri="{FF2B5EF4-FFF2-40B4-BE49-F238E27FC236}">
                  <a16:creationId xmlns:a16="http://schemas.microsoft.com/office/drawing/2014/main" id="{0FB160F9-4B09-42CC-5547-3C278718EA82}"/>
                </a:ext>
              </a:extLst>
            </p:cNvPr>
            <p:cNvSpPr/>
            <p:nvPr/>
          </p:nvSpPr>
          <p:spPr>
            <a:xfrm>
              <a:off x="10753091" y="8950570"/>
              <a:ext cx="747247" cy="1195754"/>
            </a:xfrm>
            <a:prstGeom prst="rightBrace">
              <a:avLst/>
            </a:prstGeom>
            <a:noFill/>
            <a:ln w="28575"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endParaRPr>
            </a:p>
          </p:txBody>
        </p:sp>
      </p:grpSp>
      <p:pic>
        <p:nvPicPr>
          <p:cNvPr id="12" name="Afbeelding 11">
            <a:extLst>
              <a:ext uri="{FF2B5EF4-FFF2-40B4-BE49-F238E27FC236}">
                <a16:creationId xmlns:a16="http://schemas.microsoft.com/office/drawing/2014/main" id="{96D9815B-D269-1B8C-EDF5-BD3FE489D892}"/>
              </a:ext>
            </a:extLst>
          </p:cNvPr>
          <p:cNvPicPr>
            <a:picLocks noChangeAspect="1"/>
          </p:cNvPicPr>
          <p:nvPr/>
        </p:nvPicPr>
        <p:blipFill>
          <a:blip r:embed="rId4"/>
          <a:stretch>
            <a:fillRect/>
          </a:stretch>
        </p:blipFill>
        <p:spPr>
          <a:xfrm>
            <a:off x="11521286" y="691378"/>
            <a:ext cx="10969437" cy="6860007"/>
          </a:xfrm>
          <a:prstGeom prst="rect">
            <a:avLst/>
          </a:prstGeom>
          <a:ln>
            <a:solidFill>
              <a:schemeClr val="accent1"/>
            </a:solidFill>
          </a:ln>
        </p:spPr>
      </p:pic>
      <p:sp>
        <p:nvSpPr>
          <p:cNvPr id="3" name="TextBox 2">
            <a:extLst>
              <a:ext uri="{FF2B5EF4-FFF2-40B4-BE49-F238E27FC236}">
                <a16:creationId xmlns:a16="http://schemas.microsoft.com/office/drawing/2014/main" id="{E59F250E-35DC-579F-B596-7FC2C79A03B2}"/>
              </a:ext>
            </a:extLst>
          </p:cNvPr>
          <p:cNvSpPr txBox="1"/>
          <p:nvPr/>
        </p:nvSpPr>
        <p:spPr>
          <a:xfrm>
            <a:off x="1428538" y="1819254"/>
            <a:ext cx="8436431" cy="415498"/>
          </a:xfrm>
          <a:prstGeom prst="rect">
            <a:avLst/>
          </a:prstGeom>
          <a:noFill/>
          <a:ln>
            <a:solidFill>
              <a:schemeClr val="tx1"/>
            </a:solidFill>
          </a:ln>
        </p:spPr>
        <p:txBody>
          <a:bodyPr wrap="square">
            <a:spAutoFit/>
          </a:bodyPr>
          <a:lstStyle/>
          <a:p>
            <a:pPr algn="l"/>
            <a:r>
              <a:rPr lang="nl-NL" sz="2100" dirty="0">
                <a:solidFill>
                  <a:schemeClr val="bg2">
                    <a:lumMod val="10000"/>
                  </a:schemeClr>
                </a:solidFill>
              </a:rPr>
              <a:t>www.ccmo.nl </a:t>
            </a:r>
            <a:r>
              <a:rPr lang="nl-NL" sz="2100" dirty="0">
                <a:solidFill>
                  <a:schemeClr val="bg2">
                    <a:lumMod val="10000"/>
                  </a:schemeClr>
                </a:solidFill>
                <a:sym typeface="Wingdings" panose="05000000000000000000" pitchFamily="2" charset="2"/>
              </a:rPr>
              <a:t> Onderzoekers  Geneesmiddelenonderzoek (CTR)</a:t>
            </a:r>
            <a:endParaRPr lang="nl-NL" sz="2100" dirty="0">
              <a:solidFill>
                <a:schemeClr val="bg2">
                  <a:lumMod val="10000"/>
                </a:schemeClr>
              </a:solidFill>
            </a:endParaRPr>
          </a:p>
        </p:txBody>
      </p:sp>
      <p:sp>
        <p:nvSpPr>
          <p:cNvPr id="9" name="TextBox 5">
            <a:extLst>
              <a:ext uri="{FF2B5EF4-FFF2-40B4-BE49-F238E27FC236}">
                <a16:creationId xmlns:a16="http://schemas.microsoft.com/office/drawing/2014/main" id="{6FC9FAB4-4BE8-0F59-BD62-8FB4131BAD83}"/>
              </a:ext>
            </a:extLst>
          </p:cNvPr>
          <p:cNvSpPr txBox="1"/>
          <p:nvPr/>
        </p:nvSpPr>
        <p:spPr>
          <a:xfrm>
            <a:off x="17660278" y="10154193"/>
            <a:ext cx="5317229" cy="1200329"/>
          </a:xfrm>
          <a:prstGeom prst="rect">
            <a:avLst/>
          </a:prstGeom>
          <a:noFill/>
        </p:spPr>
        <p:txBody>
          <a:bodyPr wrap="square" rtlCol="0">
            <a:spAutoFit/>
          </a:bodyPr>
          <a:lstStyle/>
          <a:p>
            <a:pPr algn="l"/>
            <a:r>
              <a:rPr lang="en-US" b="1" dirty="0" err="1">
                <a:solidFill>
                  <a:schemeClr val="bg2">
                    <a:lumMod val="10000"/>
                  </a:schemeClr>
                </a:solidFill>
              </a:rPr>
              <a:t>Documenten</a:t>
            </a:r>
            <a:r>
              <a:rPr lang="en-US" dirty="0">
                <a:solidFill>
                  <a:schemeClr val="bg2">
                    <a:lumMod val="10000"/>
                  </a:schemeClr>
                </a:solidFill>
              </a:rPr>
              <a:t> per </a:t>
            </a:r>
            <a:r>
              <a:rPr lang="en-US" dirty="0" err="1">
                <a:solidFill>
                  <a:schemeClr val="bg2">
                    <a:lumMod val="10000"/>
                  </a:schemeClr>
                </a:solidFill>
              </a:rPr>
              <a:t>sectie</a:t>
            </a:r>
            <a:r>
              <a:rPr lang="en-US" dirty="0">
                <a:solidFill>
                  <a:schemeClr val="bg2">
                    <a:lumMod val="10000"/>
                  </a:schemeClr>
                </a:solidFill>
              </a:rPr>
              <a:t>, </a:t>
            </a:r>
            <a:br>
              <a:rPr lang="en-US" dirty="0">
                <a:solidFill>
                  <a:schemeClr val="bg2">
                    <a:lumMod val="10000"/>
                  </a:schemeClr>
                </a:solidFill>
              </a:rPr>
            </a:br>
            <a:r>
              <a:rPr lang="en-US" dirty="0">
                <a:solidFill>
                  <a:schemeClr val="bg2">
                    <a:lumMod val="10000"/>
                  </a:schemeClr>
                </a:solidFill>
              </a:rPr>
              <a:t>toelichting per document,</a:t>
            </a:r>
            <a:br>
              <a:rPr lang="en-US" dirty="0">
                <a:solidFill>
                  <a:schemeClr val="bg2">
                    <a:lumMod val="10000"/>
                  </a:schemeClr>
                </a:solidFill>
              </a:rPr>
            </a:br>
            <a:r>
              <a:rPr lang="en-US" dirty="0" err="1">
                <a:solidFill>
                  <a:schemeClr val="bg2">
                    <a:lumMod val="10000"/>
                  </a:schemeClr>
                </a:solidFill>
              </a:rPr>
              <a:t>verplichte</a:t>
            </a:r>
            <a:r>
              <a:rPr lang="en-US" dirty="0">
                <a:solidFill>
                  <a:schemeClr val="bg2">
                    <a:lumMod val="10000"/>
                  </a:schemeClr>
                </a:solidFill>
              </a:rPr>
              <a:t> </a:t>
            </a:r>
            <a:r>
              <a:rPr lang="en-US" b="1" dirty="0">
                <a:solidFill>
                  <a:schemeClr val="bg2">
                    <a:lumMod val="10000"/>
                  </a:schemeClr>
                </a:solidFill>
              </a:rPr>
              <a:t>templates</a:t>
            </a:r>
          </a:p>
        </p:txBody>
      </p:sp>
      <p:sp>
        <p:nvSpPr>
          <p:cNvPr id="2" name="Titel van de slide komt hier">
            <a:extLst>
              <a:ext uri="{FF2B5EF4-FFF2-40B4-BE49-F238E27FC236}">
                <a16:creationId xmlns:a16="http://schemas.microsoft.com/office/drawing/2014/main" id="{1491956E-E4B5-FB57-7010-6A2BA79C8E3D}"/>
              </a:ext>
            </a:extLst>
          </p:cNvPr>
          <p:cNvSpPr txBox="1"/>
          <p:nvPr/>
        </p:nvSpPr>
        <p:spPr>
          <a:xfrm>
            <a:off x="1206500" y="708407"/>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en-US" dirty="0"/>
              <a:t>CCMO-website</a:t>
            </a:r>
          </a:p>
        </p:txBody>
      </p:sp>
      <p:pic>
        <p:nvPicPr>
          <p:cNvPr id="4" name="Afbeelding" descr="Afbeelding">
            <a:extLst>
              <a:ext uri="{FF2B5EF4-FFF2-40B4-BE49-F238E27FC236}">
                <a16:creationId xmlns:a16="http://schemas.microsoft.com/office/drawing/2014/main" id="{E2A7C17E-0654-19FC-8724-A54E5EAD5E14}"/>
              </a:ext>
            </a:extLst>
          </p:cNvPr>
          <p:cNvPicPr>
            <a:picLocks noChangeAspect="1"/>
          </p:cNvPicPr>
          <p:nvPr/>
        </p:nvPicPr>
        <p:blipFill>
          <a:blip r:embed="rId5"/>
          <a:stretch>
            <a:fillRect/>
          </a:stretch>
        </p:blipFill>
        <p:spPr>
          <a:xfrm>
            <a:off x="22977507" y="13018282"/>
            <a:ext cx="1085786" cy="386087"/>
          </a:xfrm>
          <a:prstGeom prst="rect">
            <a:avLst/>
          </a:prstGeom>
          <a:ln w="12700">
            <a:miter lim="400000"/>
          </a:ln>
        </p:spPr>
      </p:pic>
      <p:cxnSp>
        <p:nvCxnSpPr>
          <p:cNvPr id="14" name="Straight Arrow Connector 7">
            <a:extLst>
              <a:ext uri="{FF2B5EF4-FFF2-40B4-BE49-F238E27FC236}">
                <a16:creationId xmlns:a16="http://schemas.microsoft.com/office/drawing/2014/main" id="{8AB6F89F-8DD9-1A72-78D7-09F1A7BC7568}"/>
              </a:ext>
            </a:extLst>
          </p:cNvPr>
          <p:cNvCxnSpPr>
            <a:cxnSpLocks/>
          </p:cNvCxnSpPr>
          <p:nvPr/>
        </p:nvCxnSpPr>
        <p:spPr>
          <a:xfrm flipH="1">
            <a:off x="13434646" y="7016262"/>
            <a:ext cx="562708" cy="124171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7">
            <a:extLst>
              <a:ext uri="{FF2B5EF4-FFF2-40B4-BE49-F238E27FC236}">
                <a16:creationId xmlns:a16="http://schemas.microsoft.com/office/drawing/2014/main" id="{AACF00E2-1001-3E12-7931-57432378CB87}"/>
              </a:ext>
            </a:extLst>
          </p:cNvPr>
          <p:cNvCxnSpPr>
            <a:cxnSpLocks/>
          </p:cNvCxnSpPr>
          <p:nvPr/>
        </p:nvCxnSpPr>
        <p:spPr>
          <a:xfrm flipH="1">
            <a:off x="7714758" y="11640766"/>
            <a:ext cx="1586094" cy="924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5">
            <a:extLst>
              <a:ext uri="{FF2B5EF4-FFF2-40B4-BE49-F238E27FC236}">
                <a16:creationId xmlns:a16="http://schemas.microsoft.com/office/drawing/2014/main" id="{394E1EDA-D81C-978F-FE5F-FB718BA93745}"/>
              </a:ext>
            </a:extLst>
          </p:cNvPr>
          <p:cNvSpPr txBox="1"/>
          <p:nvPr/>
        </p:nvSpPr>
        <p:spPr>
          <a:xfrm>
            <a:off x="1774958" y="11238207"/>
            <a:ext cx="5939800" cy="1200329"/>
          </a:xfrm>
          <a:prstGeom prst="rect">
            <a:avLst/>
          </a:prstGeom>
          <a:noFill/>
        </p:spPr>
        <p:txBody>
          <a:bodyPr wrap="square" rtlCol="0">
            <a:spAutoFit/>
          </a:bodyPr>
          <a:lstStyle/>
          <a:p>
            <a:pPr algn="l"/>
            <a:r>
              <a:rPr lang="en-US" b="1" dirty="0" err="1">
                <a:solidFill>
                  <a:schemeClr val="bg2">
                    <a:lumMod val="10000"/>
                  </a:schemeClr>
                </a:solidFill>
              </a:rPr>
              <a:t>Instructies</a:t>
            </a:r>
            <a:r>
              <a:rPr lang="en-US" dirty="0">
                <a:solidFill>
                  <a:schemeClr val="bg2">
                    <a:lumMod val="10000"/>
                  </a:schemeClr>
                </a:solidFill>
              </a:rPr>
              <a:t> </a:t>
            </a:r>
            <a:r>
              <a:rPr lang="en-US" dirty="0" err="1">
                <a:solidFill>
                  <a:schemeClr val="bg2">
                    <a:lumMod val="10000"/>
                  </a:schemeClr>
                </a:solidFill>
              </a:rPr>
              <a:t>voor</a:t>
            </a:r>
            <a:r>
              <a:rPr lang="en-US" dirty="0">
                <a:solidFill>
                  <a:schemeClr val="bg2">
                    <a:lumMod val="10000"/>
                  </a:schemeClr>
                </a:solidFill>
              </a:rPr>
              <a:t> </a:t>
            </a:r>
            <a:r>
              <a:rPr lang="en-US" dirty="0" err="1">
                <a:solidFill>
                  <a:schemeClr val="bg2">
                    <a:lumMod val="10000"/>
                  </a:schemeClr>
                </a:solidFill>
              </a:rPr>
              <a:t>uploaden</a:t>
            </a:r>
            <a:r>
              <a:rPr lang="en-US" dirty="0">
                <a:solidFill>
                  <a:schemeClr val="bg2">
                    <a:lumMod val="10000"/>
                  </a:schemeClr>
                </a:solidFill>
              </a:rPr>
              <a:t>, </a:t>
            </a:r>
            <a:r>
              <a:rPr lang="en-US" dirty="0" err="1">
                <a:solidFill>
                  <a:schemeClr val="bg2">
                    <a:lumMod val="10000"/>
                  </a:schemeClr>
                </a:solidFill>
              </a:rPr>
              <a:t>naamgeving</a:t>
            </a:r>
            <a:r>
              <a:rPr lang="en-US" dirty="0">
                <a:solidFill>
                  <a:schemeClr val="bg2">
                    <a:lumMod val="10000"/>
                  </a:schemeClr>
                </a:solidFill>
              </a:rPr>
              <a:t> </a:t>
            </a:r>
            <a:r>
              <a:rPr lang="en-US" dirty="0" err="1">
                <a:solidFill>
                  <a:schemeClr val="bg2">
                    <a:lumMod val="10000"/>
                  </a:schemeClr>
                </a:solidFill>
              </a:rPr>
              <a:t>documenten</a:t>
            </a:r>
            <a:r>
              <a:rPr lang="en-US" dirty="0">
                <a:solidFill>
                  <a:schemeClr val="bg2">
                    <a:lumMod val="10000"/>
                  </a:schemeClr>
                </a:solidFill>
              </a:rPr>
              <a:t>, </a:t>
            </a:r>
            <a:r>
              <a:rPr lang="en-US" dirty="0" err="1">
                <a:solidFill>
                  <a:schemeClr val="bg2">
                    <a:lumMod val="10000"/>
                  </a:schemeClr>
                </a:solidFill>
              </a:rPr>
              <a:t>aanbrengen</a:t>
            </a:r>
            <a:r>
              <a:rPr lang="en-US" dirty="0">
                <a:solidFill>
                  <a:schemeClr val="bg2">
                    <a:lumMod val="10000"/>
                  </a:schemeClr>
                </a:solidFill>
              </a:rPr>
              <a:t> van </a:t>
            </a:r>
            <a:r>
              <a:rPr lang="en-US" dirty="0" err="1">
                <a:solidFill>
                  <a:schemeClr val="bg2">
                    <a:lumMod val="10000"/>
                  </a:schemeClr>
                </a:solidFill>
              </a:rPr>
              <a:t>wijzigingen</a:t>
            </a:r>
            <a:r>
              <a:rPr lang="en-US" dirty="0">
                <a:solidFill>
                  <a:schemeClr val="bg2">
                    <a:lumMod val="10000"/>
                  </a:schemeClr>
                </a:solidFill>
              </a:rPr>
              <a:t>. Incl screenshots.</a:t>
            </a:r>
          </a:p>
        </p:txBody>
      </p:sp>
      <p:cxnSp>
        <p:nvCxnSpPr>
          <p:cNvPr id="31" name="Straight Arrow Connector 7">
            <a:extLst>
              <a:ext uri="{FF2B5EF4-FFF2-40B4-BE49-F238E27FC236}">
                <a16:creationId xmlns:a16="http://schemas.microsoft.com/office/drawing/2014/main" id="{16811C36-C17A-972B-D8DC-AD5C0C50B031}"/>
              </a:ext>
            </a:extLst>
          </p:cNvPr>
          <p:cNvCxnSpPr>
            <a:cxnSpLocks/>
          </p:cNvCxnSpPr>
          <p:nvPr/>
        </p:nvCxnSpPr>
        <p:spPr>
          <a:xfrm flipH="1" flipV="1">
            <a:off x="7714758" y="9724292"/>
            <a:ext cx="1586094" cy="14676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5">
            <a:extLst>
              <a:ext uri="{FF2B5EF4-FFF2-40B4-BE49-F238E27FC236}">
                <a16:creationId xmlns:a16="http://schemas.microsoft.com/office/drawing/2014/main" id="{3251E6FB-C92D-10D2-A74D-0194066F10A2}"/>
              </a:ext>
            </a:extLst>
          </p:cNvPr>
          <p:cNvSpPr txBox="1"/>
          <p:nvPr/>
        </p:nvSpPr>
        <p:spPr>
          <a:xfrm>
            <a:off x="3616745" y="8511239"/>
            <a:ext cx="4804087" cy="1569660"/>
          </a:xfrm>
          <a:prstGeom prst="rect">
            <a:avLst/>
          </a:prstGeom>
          <a:noFill/>
        </p:spPr>
        <p:txBody>
          <a:bodyPr wrap="square" rtlCol="0">
            <a:spAutoFit/>
          </a:bodyPr>
          <a:lstStyle/>
          <a:p>
            <a:pPr algn="l"/>
            <a:r>
              <a:rPr lang="en-US" dirty="0" err="1">
                <a:solidFill>
                  <a:schemeClr val="bg2">
                    <a:lumMod val="10000"/>
                  </a:schemeClr>
                </a:solidFill>
              </a:rPr>
              <a:t>Registratie</a:t>
            </a:r>
            <a:r>
              <a:rPr lang="en-US" dirty="0">
                <a:solidFill>
                  <a:schemeClr val="bg2">
                    <a:lumMod val="10000"/>
                  </a:schemeClr>
                </a:solidFill>
              </a:rPr>
              <a:t> (EMA-account), </a:t>
            </a:r>
          </a:p>
          <a:p>
            <a:pPr algn="l"/>
            <a:r>
              <a:rPr lang="en-US" dirty="0">
                <a:solidFill>
                  <a:schemeClr val="bg2">
                    <a:lumMod val="10000"/>
                  </a:schemeClr>
                </a:solidFill>
              </a:rPr>
              <a:t>sponsor-</a:t>
            </a:r>
            <a:r>
              <a:rPr lang="en-US" dirty="0" err="1">
                <a:solidFill>
                  <a:schemeClr val="bg2">
                    <a:lumMod val="10000"/>
                  </a:schemeClr>
                </a:solidFill>
              </a:rPr>
              <a:t>rollen</a:t>
            </a:r>
            <a:r>
              <a:rPr lang="en-US" dirty="0">
                <a:solidFill>
                  <a:schemeClr val="bg2">
                    <a:lumMod val="10000"/>
                  </a:schemeClr>
                </a:solidFill>
              </a:rPr>
              <a:t>, </a:t>
            </a:r>
            <a:br>
              <a:rPr lang="en-US" dirty="0">
                <a:solidFill>
                  <a:schemeClr val="bg2">
                    <a:lumMod val="10000"/>
                  </a:schemeClr>
                </a:solidFill>
              </a:rPr>
            </a:br>
            <a:r>
              <a:rPr lang="en-US" dirty="0" err="1">
                <a:solidFill>
                  <a:schemeClr val="bg2">
                    <a:lumMod val="10000"/>
                  </a:schemeClr>
                </a:solidFill>
              </a:rPr>
              <a:t>organisatiemanagement</a:t>
            </a:r>
            <a:r>
              <a:rPr lang="en-US" dirty="0">
                <a:solidFill>
                  <a:schemeClr val="bg2">
                    <a:lumMod val="10000"/>
                  </a:schemeClr>
                </a:solidFill>
              </a:rPr>
              <a:t> (OMS), </a:t>
            </a:r>
          </a:p>
          <a:p>
            <a:pPr algn="l"/>
            <a:r>
              <a:rPr lang="en-US" dirty="0" err="1">
                <a:solidFill>
                  <a:schemeClr val="bg2">
                    <a:lumMod val="10000"/>
                  </a:schemeClr>
                </a:solidFill>
              </a:rPr>
              <a:t>productinvoer</a:t>
            </a:r>
            <a:r>
              <a:rPr lang="en-US" dirty="0">
                <a:solidFill>
                  <a:schemeClr val="bg2">
                    <a:lumMod val="10000"/>
                  </a:schemeClr>
                </a:solidFill>
              </a:rPr>
              <a:t> (XEVMPD)</a:t>
            </a:r>
          </a:p>
        </p:txBody>
      </p:sp>
    </p:spTree>
    <p:extLst>
      <p:ext uri="{BB962C8B-B14F-4D97-AF65-F5344CB8AC3E}">
        <p14:creationId xmlns:p14="http://schemas.microsoft.com/office/powerpoint/2010/main" val="2797245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kstvak 20">
            <a:extLst>
              <a:ext uri="{FF2B5EF4-FFF2-40B4-BE49-F238E27FC236}">
                <a16:creationId xmlns:a16="http://schemas.microsoft.com/office/drawing/2014/main" id="{0E92A953-035A-E6CF-B296-6666CBF98282}"/>
              </a:ext>
            </a:extLst>
          </p:cNvPr>
          <p:cNvSpPr txBox="1"/>
          <p:nvPr/>
        </p:nvSpPr>
        <p:spPr>
          <a:xfrm>
            <a:off x="728093" y="483428"/>
            <a:ext cx="23521091" cy="1200329"/>
          </a:xfrm>
          <a:prstGeom prst="rect">
            <a:avLst/>
          </a:prstGeom>
          <a:noFill/>
        </p:spPr>
        <p:txBody>
          <a:bodyPr wrap="square" rtlCol="0">
            <a:spAutoFit/>
          </a:bodyPr>
          <a:lstStyle/>
          <a:p>
            <a:pPr algn="l"/>
            <a:r>
              <a:rPr lang="nl-NL" sz="7200" spc="-209" dirty="0">
                <a:solidFill>
                  <a:srgbClr val="D2762B"/>
                </a:solidFill>
                <a:latin typeface="+mn-lt"/>
                <a:ea typeface="+mn-ea"/>
                <a:cs typeface="+mn-cs"/>
                <a:sym typeface="ITCFranklinGothic LT Pro CnDm"/>
              </a:rPr>
              <a:t>Europese richtlijnen/guidance: CTR Q&amp;A Europese Commissie</a:t>
            </a:r>
          </a:p>
        </p:txBody>
      </p:sp>
      <p:sp>
        <p:nvSpPr>
          <p:cNvPr id="3" name="TextBox 2">
            <a:extLst>
              <a:ext uri="{FF2B5EF4-FFF2-40B4-BE49-F238E27FC236}">
                <a16:creationId xmlns:a16="http://schemas.microsoft.com/office/drawing/2014/main" id="{7621C7EF-AE78-FC74-B264-FE11E551174D}"/>
              </a:ext>
            </a:extLst>
          </p:cNvPr>
          <p:cNvSpPr txBox="1"/>
          <p:nvPr/>
        </p:nvSpPr>
        <p:spPr>
          <a:xfrm>
            <a:off x="453175" y="13061839"/>
            <a:ext cx="22778299" cy="430887"/>
          </a:xfrm>
          <a:prstGeom prst="rect">
            <a:avLst/>
          </a:prstGeom>
          <a:noFill/>
        </p:spPr>
        <p:txBody>
          <a:bodyPr wrap="square">
            <a:spAutoFit/>
          </a:bodyPr>
          <a:lstStyle/>
          <a:p>
            <a:r>
              <a:rPr lang="nl-NL" sz="2200" b="1" dirty="0" err="1">
                <a:solidFill>
                  <a:schemeClr val="bg2">
                    <a:lumMod val="10000"/>
                  </a:schemeClr>
                </a:solidFill>
              </a:rPr>
              <a:t>EudraLex</a:t>
            </a:r>
            <a:r>
              <a:rPr lang="nl-NL" sz="2200" b="1" dirty="0">
                <a:solidFill>
                  <a:schemeClr val="bg2">
                    <a:lumMod val="10000"/>
                  </a:schemeClr>
                </a:solidFill>
              </a:rPr>
              <a:t> volume 10 </a:t>
            </a:r>
            <a:r>
              <a:rPr lang="nl-NL" sz="2200" dirty="0">
                <a:solidFill>
                  <a:schemeClr val="bg2">
                    <a:lumMod val="10000"/>
                  </a:schemeClr>
                </a:solidFill>
              </a:rPr>
              <a:t>- https://</a:t>
            </a:r>
            <a:r>
              <a:rPr lang="nl-NL" sz="2200" b="1" dirty="0">
                <a:solidFill>
                  <a:schemeClr val="bg2">
                    <a:lumMod val="10000"/>
                  </a:schemeClr>
                </a:solidFill>
              </a:rPr>
              <a:t>health.ec.europa.eu</a:t>
            </a:r>
            <a:r>
              <a:rPr lang="nl-NL" sz="2200" dirty="0">
                <a:solidFill>
                  <a:schemeClr val="bg2">
                    <a:lumMod val="10000"/>
                  </a:schemeClr>
                </a:solidFill>
              </a:rPr>
              <a:t>/document/download/bd165522-8acf-433a-9ab1-d7dceae58112_en?filename=regulation5362014_qa_en.pdf</a:t>
            </a:r>
          </a:p>
        </p:txBody>
      </p:sp>
      <p:pic>
        <p:nvPicPr>
          <p:cNvPr id="8" name="Picture 7">
            <a:extLst>
              <a:ext uri="{FF2B5EF4-FFF2-40B4-BE49-F238E27FC236}">
                <a16:creationId xmlns:a16="http://schemas.microsoft.com/office/drawing/2014/main" id="{EEA6068B-C57F-F26D-15E3-8484F6F61D4B}"/>
              </a:ext>
            </a:extLst>
          </p:cNvPr>
          <p:cNvPicPr>
            <a:picLocks noChangeAspect="1"/>
          </p:cNvPicPr>
          <p:nvPr/>
        </p:nvPicPr>
        <p:blipFill>
          <a:blip r:embed="rId3"/>
          <a:stretch>
            <a:fillRect/>
          </a:stretch>
        </p:blipFill>
        <p:spPr>
          <a:xfrm>
            <a:off x="960278" y="6066685"/>
            <a:ext cx="10674512" cy="5045978"/>
          </a:xfrm>
          <a:prstGeom prst="rect">
            <a:avLst/>
          </a:prstGeom>
          <a:ln>
            <a:solidFill>
              <a:schemeClr val="tx1"/>
            </a:solidFill>
          </a:ln>
        </p:spPr>
      </p:pic>
      <p:pic>
        <p:nvPicPr>
          <p:cNvPr id="10" name="Picture 9">
            <a:extLst>
              <a:ext uri="{FF2B5EF4-FFF2-40B4-BE49-F238E27FC236}">
                <a16:creationId xmlns:a16="http://schemas.microsoft.com/office/drawing/2014/main" id="{8EED8D7C-7794-2CB7-0DFF-D559FFA1B7C8}"/>
              </a:ext>
            </a:extLst>
          </p:cNvPr>
          <p:cNvPicPr>
            <a:picLocks noChangeAspect="1"/>
          </p:cNvPicPr>
          <p:nvPr/>
        </p:nvPicPr>
        <p:blipFill>
          <a:blip r:embed="rId4"/>
          <a:stretch>
            <a:fillRect/>
          </a:stretch>
        </p:blipFill>
        <p:spPr>
          <a:xfrm>
            <a:off x="12537496" y="6066684"/>
            <a:ext cx="10355392" cy="2605408"/>
          </a:xfrm>
          <a:prstGeom prst="rect">
            <a:avLst/>
          </a:prstGeom>
          <a:ln>
            <a:solidFill>
              <a:schemeClr val="tx1"/>
            </a:solidFill>
          </a:ln>
        </p:spPr>
      </p:pic>
      <p:pic>
        <p:nvPicPr>
          <p:cNvPr id="12" name="Picture 11">
            <a:extLst>
              <a:ext uri="{FF2B5EF4-FFF2-40B4-BE49-F238E27FC236}">
                <a16:creationId xmlns:a16="http://schemas.microsoft.com/office/drawing/2014/main" id="{04184923-3420-E306-3709-7F66108D18A0}"/>
              </a:ext>
            </a:extLst>
          </p:cNvPr>
          <p:cNvPicPr>
            <a:picLocks noChangeAspect="1"/>
          </p:cNvPicPr>
          <p:nvPr/>
        </p:nvPicPr>
        <p:blipFill>
          <a:blip r:embed="rId5"/>
          <a:stretch>
            <a:fillRect/>
          </a:stretch>
        </p:blipFill>
        <p:spPr>
          <a:xfrm>
            <a:off x="12537496" y="8714171"/>
            <a:ext cx="10355392" cy="561758"/>
          </a:xfrm>
          <a:prstGeom prst="rect">
            <a:avLst/>
          </a:prstGeom>
          <a:ln>
            <a:solidFill>
              <a:schemeClr val="tx1"/>
            </a:solidFill>
          </a:ln>
        </p:spPr>
      </p:pic>
      <p:pic>
        <p:nvPicPr>
          <p:cNvPr id="15" name="Picture 14">
            <a:extLst>
              <a:ext uri="{FF2B5EF4-FFF2-40B4-BE49-F238E27FC236}">
                <a16:creationId xmlns:a16="http://schemas.microsoft.com/office/drawing/2014/main" id="{6BE89935-D5EA-6B68-50DF-705B5A86A433}"/>
              </a:ext>
            </a:extLst>
          </p:cNvPr>
          <p:cNvPicPr>
            <a:picLocks noChangeAspect="1"/>
          </p:cNvPicPr>
          <p:nvPr/>
        </p:nvPicPr>
        <p:blipFill>
          <a:blip r:embed="rId6"/>
          <a:stretch>
            <a:fillRect/>
          </a:stretch>
        </p:blipFill>
        <p:spPr>
          <a:xfrm>
            <a:off x="12535830" y="9953471"/>
            <a:ext cx="9470844" cy="1975566"/>
          </a:xfrm>
          <a:prstGeom prst="rect">
            <a:avLst/>
          </a:prstGeom>
          <a:ln>
            <a:solidFill>
              <a:schemeClr val="tx1"/>
            </a:solidFill>
          </a:ln>
        </p:spPr>
      </p:pic>
      <p:pic>
        <p:nvPicPr>
          <p:cNvPr id="2" name="Afbeelding" descr="Afbeelding">
            <a:extLst>
              <a:ext uri="{FF2B5EF4-FFF2-40B4-BE49-F238E27FC236}">
                <a16:creationId xmlns:a16="http://schemas.microsoft.com/office/drawing/2014/main" id="{B58837BE-BA34-6D53-8EDC-6E323D39BE27}"/>
              </a:ext>
            </a:extLst>
          </p:cNvPr>
          <p:cNvPicPr>
            <a:picLocks noChangeAspect="1"/>
          </p:cNvPicPr>
          <p:nvPr/>
        </p:nvPicPr>
        <p:blipFill>
          <a:blip r:embed="rId7"/>
          <a:stretch>
            <a:fillRect/>
          </a:stretch>
        </p:blipFill>
        <p:spPr>
          <a:xfrm>
            <a:off x="22977507" y="13018282"/>
            <a:ext cx="1085786" cy="386087"/>
          </a:xfrm>
          <a:prstGeom prst="rect">
            <a:avLst/>
          </a:prstGeom>
          <a:ln w="12700">
            <a:miter lim="400000"/>
          </a:ln>
        </p:spPr>
      </p:pic>
      <p:pic>
        <p:nvPicPr>
          <p:cNvPr id="9" name="Afbeelding 8">
            <a:extLst>
              <a:ext uri="{FF2B5EF4-FFF2-40B4-BE49-F238E27FC236}">
                <a16:creationId xmlns:a16="http://schemas.microsoft.com/office/drawing/2014/main" id="{3EA9166C-568A-98F5-0914-687F1E511F21}"/>
              </a:ext>
            </a:extLst>
          </p:cNvPr>
          <p:cNvPicPr>
            <a:picLocks noChangeAspect="1"/>
          </p:cNvPicPr>
          <p:nvPr/>
        </p:nvPicPr>
        <p:blipFill>
          <a:blip r:embed="rId8"/>
          <a:stretch>
            <a:fillRect/>
          </a:stretch>
        </p:blipFill>
        <p:spPr>
          <a:xfrm>
            <a:off x="5874715" y="1849886"/>
            <a:ext cx="9828803" cy="3486981"/>
          </a:xfrm>
          <a:prstGeom prst="rect">
            <a:avLst/>
          </a:prstGeom>
          <a:ln>
            <a:solidFill>
              <a:schemeClr val="tx1"/>
            </a:solidFill>
          </a:ln>
        </p:spPr>
      </p:pic>
    </p:spTree>
    <p:extLst>
      <p:ext uri="{BB962C8B-B14F-4D97-AF65-F5344CB8AC3E}">
        <p14:creationId xmlns:p14="http://schemas.microsoft.com/office/powerpoint/2010/main" val="3830095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9F250E-35DC-579F-B596-7FC2C79A03B2}"/>
              </a:ext>
            </a:extLst>
          </p:cNvPr>
          <p:cNvSpPr txBox="1"/>
          <p:nvPr/>
        </p:nvSpPr>
        <p:spPr>
          <a:xfrm>
            <a:off x="1409413" y="12653012"/>
            <a:ext cx="12097334" cy="415498"/>
          </a:xfrm>
          <a:prstGeom prst="rect">
            <a:avLst/>
          </a:prstGeom>
          <a:noFill/>
        </p:spPr>
        <p:txBody>
          <a:bodyPr wrap="square">
            <a:spAutoFit/>
          </a:bodyPr>
          <a:lstStyle/>
          <a:p>
            <a:r>
              <a:rPr lang="nl-NL" sz="2100" b="1" dirty="0"/>
              <a:t>https://www.hma.eu/about-hma/working-groups/clinical-trials-coordination-group.html</a:t>
            </a:r>
          </a:p>
        </p:txBody>
      </p:sp>
      <p:pic>
        <p:nvPicPr>
          <p:cNvPr id="6" name="Picture 5">
            <a:extLst>
              <a:ext uri="{FF2B5EF4-FFF2-40B4-BE49-F238E27FC236}">
                <a16:creationId xmlns:a16="http://schemas.microsoft.com/office/drawing/2014/main" id="{13E10045-4532-40B7-E13E-4ACCEA540FE7}"/>
              </a:ext>
            </a:extLst>
          </p:cNvPr>
          <p:cNvPicPr>
            <a:picLocks noChangeAspect="1"/>
          </p:cNvPicPr>
          <p:nvPr/>
        </p:nvPicPr>
        <p:blipFill>
          <a:blip r:embed="rId3"/>
          <a:stretch>
            <a:fillRect/>
          </a:stretch>
        </p:blipFill>
        <p:spPr>
          <a:xfrm>
            <a:off x="1622921" y="3024092"/>
            <a:ext cx="9768230" cy="8850772"/>
          </a:xfrm>
          <a:prstGeom prst="rect">
            <a:avLst/>
          </a:prstGeom>
        </p:spPr>
      </p:pic>
      <p:sp>
        <p:nvSpPr>
          <p:cNvPr id="7" name="Rectangle 6">
            <a:extLst>
              <a:ext uri="{FF2B5EF4-FFF2-40B4-BE49-F238E27FC236}">
                <a16:creationId xmlns:a16="http://schemas.microsoft.com/office/drawing/2014/main" id="{CE575CB1-2EB9-ACED-2E10-9445D48E7F3E}"/>
              </a:ext>
            </a:extLst>
          </p:cNvPr>
          <p:cNvSpPr/>
          <p:nvPr/>
        </p:nvSpPr>
        <p:spPr>
          <a:xfrm>
            <a:off x="4685554" y="10082308"/>
            <a:ext cx="6538260" cy="6096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4800" dirty="0"/>
          </a:p>
        </p:txBody>
      </p:sp>
      <p:cxnSp>
        <p:nvCxnSpPr>
          <p:cNvPr id="8" name="Straight Arrow Connector 7">
            <a:extLst>
              <a:ext uri="{FF2B5EF4-FFF2-40B4-BE49-F238E27FC236}">
                <a16:creationId xmlns:a16="http://schemas.microsoft.com/office/drawing/2014/main" id="{1FDDEDE7-0F0C-B768-0A3B-1E55A2EBAC60}"/>
              </a:ext>
            </a:extLst>
          </p:cNvPr>
          <p:cNvCxnSpPr>
            <a:cxnSpLocks/>
          </p:cNvCxnSpPr>
          <p:nvPr/>
        </p:nvCxnSpPr>
        <p:spPr>
          <a:xfrm flipH="1">
            <a:off x="11391150" y="9644968"/>
            <a:ext cx="2450356" cy="742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5">
            <a:extLst>
              <a:ext uri="{FF2B5EF4-FFF2-40B4-BE49-F238E27FC236}">
                <a16:creationId xmlns:a16="http://schemas.microsoft.com/office/drawing/2014/main" id="{6FC9FAB4-4BE8-0F59-BD62-8FB4131BAD83}"/>
              </a:ext>
            </a:extLst>
          </p:cNvPr>
          <p:cNvSpPr txBox="1"/>
          <p:nvPr/>
        </p:nvSpPr>
        <p:spPr>
          <a:xfrm>
            <a:off x="13991256" y="8697313"/>
            <a:ext cx="8769823" cy="1815882"/>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solidFill>
                  <a:schemeClr val="bg2">
                    <a:lumMod val="10000"/>
                  </a:schemeClr>
                </a:solidFill>
              </a:rPr>
              <a:t>Cover letter templates</a:t>
            </a:r>
          </a:p>
          <a:p>
            <a:pPr marL="457200" indent="-457200" algn="l">
              <a:buFont typeface="Arial" panose="020B0604020202020204" pitchFamily="34" charset="0"/>
              <a:buChar char="•"/>
            </a:pPr>
            <a:r>
              <a:rPr lang="en-US" sz="2800" dirty="0" err="1">
                <a:solidFill>
                  <a:schemeClr val="bg2">
                    <a:lumMod val="10000"/>
                  </a:schemeClr>
                </a:solidFill>
              </a:rPr>
              <a:t>Transitie</a:t>
            </a:r>
            <a:endParaRPr lang="en-US" sz="2800" dirty="0">
              <a:solidFill>
                <a:schemeClr val="bg2">
                  <a:lumMod val="10000"/>
                </a:schemeClr>
              </a:solidFill>
            </a:endParaRPr>
          </a:p>
          <a:p>
            <a:pPr marL="457200" indent="-457200" algn="l">
              <a:buFont typeface="Arial" panose="020B0604020202020204" pitchFamily="34" charset="0"/>
              <a:buChar char="•"/>
            </a:pPr>
            <a:r>
              <a:rPr lang="en-US" sz="2800" dirty="0" err="1">
                <a:solidFill>
                  <a:schemeClr val="bg2">
                    <a:lumMod val="10000"/>
                  </a:schemeClr>
                </a:solidFill>
              </a:rPr>
              <a:t>Eerste</a:t>
            </a:r>
            <a:r>
              <a:rPr lang="en-US" sz="2800" dirty="0">
                <a:solidFill>
                  <a:schemeClr val="bg2">
                    <a:lumMod val="10000"/>
                  </a:schemeClr>
                </a:solidFill>
              </a:rPr>
              <a:t> SM </a:t>
            </a:r>
            <a:r>
              <a:rPr lang="en-US" sz="2800" dirty="0" err="1">
                <a:solidFill>
                  <a:schemeClr val="bg2">
                    <a:lumMod val="10000"/>
                  </a:schemeClr>
                </a:solidFill>
              </a:rPr>
              <a:t>na</a:t>
            </a:r>
            <a:r>
              <a:rPr lang="en-US" sz="2800" dirty="0">
                <a:solidFill>
                  <a:schemeClr val="bg2">
                    <a:lumMod val="10000"/>
                  </a:schemeClr>
                </a:solidFill>
              </a:rPr>
              <a:t> </a:t>
            </a:r>
            <a:r>
              <a:rPr lang="en-US" sz="2800" dirty="0" err="1">
                <a:solidFill>
                  <a:schemeClr val="bg2">
                    <a:lumMod val="10000"/>
                  </a:schemeClr>
                </a:solidFill>
              </a:rPr>
              <a:t>transitie</a:t>
            </a:r>
            <a:r>
              <a:rPr lang="en-US" sz="2800" dirty="0">
                <a:solidFill>
                  <a:schemeClr val="bg2">
                    <a:lumMod val="10000"/>
                  </a:schemeClr>
                </a:solidFill>
              </a:rPr>
              <a:t> (</a:t>
            </a:r>
            <a:r>
              <a:rPr lang="en-US" sz="2800" dirty="0" err="1">
                <a:solidFill>
                  <a:schemeClr val="bg2">
                    <a:lumMod val="10000"/>
                  </a:schemeClr>
                </a:solidFill>
              </a:rPr>
              <a:t>aanvulling</a:t>
            </a:r>
            <a:r>
              <a:rPr lang="en-US" sz="2800" dirty="0">
                <a:solidFill>
                  <a:schemeClr val="bg2">
                    <a:lumMod val="10000"/>
                  </a:schemeClr>
                </a:solidFill>
              </a:rPr>
              <a:t> dossier)</a:t>
            </a:r>
          </a:p>
          <a:p>
            <a:pPr marL="457200" indent="-457200" algn="l">
              <a:buFont typeface="Arial" panose="020B0604020202020204" pitchFamily="34" charset="0"/>
              <a:buChar char="•"/>
            </a:pPr>
            <a:r>
              <a:rPr lang="en-US" sz="2800" dirty="0" err="1">
                <a:solidFill>
                  <a:schemeClr val="bg2">
                    <a:lumMod val="10000"/>
                  </a:schemeClr>
                </a:solidFill>
              </a:rPr>
              <a:t>Naamgeving</a:t>
            </a:r>
            <a:r>
              <a:rPr lang="en-US" sz="2800" dirty="0">
                <a:solidFill>
                  <a:schemeClr val="bg2">
                    <a:lumMod val="10000"/>
                  </a:schemeClr>
                </a:solidFill>
              </a:rPr>
              <a:t> </a:t>
            </a:r>
            <a:r>
              <a:rPr lang="en-US" sz="2800" dirty="0" err="1">
                <a:solidFill>
                  <a:schemeClr val="bg2">
                    <a:lumMod val="10000"/>
                  </a:schemeClr>
                </a:solidFill>
              </a:rPr>
              <a:t>documenten</a:t>
            </a:r>
            <a:endParaRPr lang="en-US" sz="2800" dirty="0">
              <a:solidFill>
                <a:schemeClr val="bg2">
                  <a:lumMod val="10000"/>
                </a:schemeClr>
              </a:solidFill>
            </a:endParaRPr>
          </a:p>
        </p:txBody>
      </p:sp>
      <p:sp>
        <p:nvSpPr>
          <p:cNvPr id="2" name="Titel van de slide komt hier">
            <a:extLst>
              <a:ext uri="{FF2B5EF4-FFF2-40B4-BE49-F238E27FC236}">
                <a16:creationId xmlns:a16="http://schemas.microsoft.com/office/drawing/2014/main" id="{1491956E-E4B5-FB57-7010-6A2BA79C8E3D}"/>
              </a:ext>
            </a:extLst>
          </p:cNvPr>
          <p:cNvSpPr txBox="1"/>
          <p:nvPr/>
        </p:nvSpPr>
        <p:spPr>
          <a:xfrm>
            <a:off x="2220547" y="64749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en-US" dirty="0"/>
              <a:t>Clinical Trials Coordination Group (CTCG)</a:t>
            </a:r>
          </a:p>
        </p:txBody>
      </p:sp>
      <p:pic>
        <p:nvPicPr>
          <p:cNvPr id="4" name="Afbeelding" descr="Afbeelding">
            <a:extLst>
              <a:ext uri="{FF2B5EF4-FFF2-40B4-BE49-F238E27FC236}">
                <a16:creationId xmlns:a16="http://schemas.microsoft.com/office/drawing/2014/main" id="{E2A7C17E-0654-19FC-8724-A54E5EAD5E14}"/>
              </a:ext>
            </a:extLst>
          </p:cNvPr>
          <p:cNvPicPr>
            <a:picLocks noChangeAspect="1"/>
          </p:cNvPicPr>
          <p:nvPr/>
        </p:nvPicPr>
        <p:blipFill>
          <a:blip r:embed="rId4"/>
          <a:stretch>
            <a:fillRect/>
          </a:stretch>
        </p:blipFill>
        <p:spPr>
          <a:xfrm>
            <a:off x="22977507" y="13018282"/>
            <a:ext cx="1085786" cy="386087"/>
          </a:xfrm>
          <a:prstGeom prst="rect">
            <a:avLst/>
          </a:prstGeom>
          <a:ln w="12700">
            <a:miter lim="400000"/>
          </a:ln>
        </p:spPr>
      </p:pic>
    </p:spTree>
    <p:extLst>
      <p:ext uri="{BB962C8B-B14F-4D97-AF65-F5344CB8AC3E}">
        <p14:creationId xmlns:p14="http://schemas.microsoft.com/office/powerpoint/2010/main" val="3203825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93B4C04-77D2-4756-9F30-D1EB4165921F}"/>
              </a:ext>
            </a:extLst>
          </p:cNvPr>
          <p:cNvSpPr txBox="1"/>
          <p:nvPr/>
        </p:nvSpPr>
        <p:spPr>
          <a:xfrm>
            <a:off x="323850" y="399210"/>
            <a:ext cx="16649700" cy="740011"/>
          </a:xfrm>
          <a:prstGeom prst="rect">
            <a:avLst/>
          </a:prstGeom>
          <a:noFill/>
          <a:ln>
            <a:noFill/>
          </a:ln>
        </p:spPr>
        <p:txBody>
          <a:bodyPr wrap="square">
            <a:spAutoFit/>
          </a:bodyPr>
          <a:lstStyle/>
          <a:p>
            <a:pPr marL="149860" algn="l" defTabSz="1828800" hangingPunct="1">
              <a:lnSpc>
                <a:spcPct val="115000"/>
              </a:lnSpc>
              <a:spcBef>
                <a:spcPts val="670"/>
              </a:spcBef>
            </a:pPr>
            <a:r>
              <a:rPr lang="en-US" sz="4000" b="1" kern="1200" dirty="0" err="1">
                <a:solidFill>
                  <a:prstClr val="black"/>
                </a:solidFill>
                <a:latin typeface="Arial" panose="020B0604020202020204" pitchFamily="34" charset="0"/>
                <a:ea typeface="Arial" panose="020B0604020202020204" pitchFamily="34" charset="0"/>
                <a:cs typeface="Times New Roman" panose="02020603050405020304" pitchFamily="18" charset="0"/>
              </a:rPr>
              <a:t>Naamgeving</a:t>
            </a:r>
            <a:r>
              <a:rPr lang="en-US" sz="4000" b="1" kern="1200" dirty="0">
                <a:solidFill>
                  <a:prstClr val="black"/>
                </a:solidFill>
                <a:latin typeface="Arial" panose="020B0604020202020204" pitchFamily="34" charset="0"/>
                <a:ea typeface="Arial" panose="020B0604020202020204" pitchFamily="34" charset="0"/>
                <a:cs typeface="Times New Roman" panose="02020603050405020304" pitchFamily="18" charset="0"/>
              </a:rPr>
              <a:t> van </a:t>
            </a:r>
            <a:r>
              <a:rPr lang="en-US" sz="4000" b="1" kern="1200" dirty="0" err="1">
                <a:solidFill>
                  <a:prstClr val="black"/>
                </a:solidFill>
                <a:latin typeface="Arial" panose="020B0604020202020204" pitchFamily="34" charset="0"/>
                <a:ea typeface="Arial" panose="020B0604020202020204" pitchFamily="34" charset="0"/>
                <a:cs typeface="Times New Roman" panose="02020603050405020304" pitchFamily="18" charset="0"/>
              </a:rPr>
              <a:t>documenten</a:t>
            </a:r>
            <a:r>
              <a:rPr lang="en-US" sz="4000" b="1" kern="1200" dirty="0">
                <a:solidFill>
                  <a:prstClr val="black"/>
                </a:solidFill>
                <a:latin typeface="Arial" panose="020B0604020202020204" pitchFamily="34" charset="0"/>
                <a:ea typeface="Arial" panose="020B0604020202020204" pitchFamily="34" charset="0"/>
                <a:cs typeface="Times New Roman" panose="02020603050405020304" pitchFamily="18" charset="0"/>
              </a:rPr>
              <a:t> in CTIS</a:t>
            </a:r>
          </a:p>
        </p:txBody>
      </p:sp>
      <p:sp>
        <p:nvSpPr>
          <p:cNvPr id="6" name="Tekstvak 5">
            <a:extLst>
              <a:ext uri="{FF2B5EF4-FFF2-40B4-BE49-F238E27FC236}">
                <a16:creationId xmlns:a16="http://schemas.microsoft.com/office/drawing/2014/main" id="{56A9B3A5-9FD9-439D-99DF-7FAF9C99326E}"/>
              </a:ext>
            </a:extLst>
          </p:cNvPr>
          <p:cNvSpPr txBox="1"/>
          <p:nvPr/>
        </p:nvSpPr>
        <p:spPr>
          <a:xfrm>
            <a:off x="323850" y="1826270"/>
            <a:ext cx="12496800" cy="11910248"/>
          </a:xfrm>
          <a:prstGeom prst="rect">
            <a:avLst/>
          </a:prstGeom>
          <a:noFill/>
        </p:spPr>
        <p:txBody>
          <a:bodyPr wrap="square">
            <a:spAutoFit/>
          </a:bodyPr>
          <a:lstStyle/>
          <a:p>
            <a:pPr algn="l" defTabSz="1828800" hangingPunct="1">
              <a:lnSpc>
                <a:spcPct val="110000"/>
              </a:lnSpc>
              <a:tabLst>
                <a:tab pos="50673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  B. Cover letter </a:t>
            </a:r>
            <a:endParaRPr lang="nl-NL" sz="2000"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algn="l" defTabSz="1828800" hangingPunct="1">
              <a:lnSpc>
                <a:spcPct val="110000"/>
              </a:lnSpc>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B1_Cover letter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EU CT number</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p>
          <a:p>
            <a:pPr algn="l" defTabSz="1828800" hangingPunct="1">
              <a:lnSpc>
                <a:spcPct val="110000"/>
              </a:lnSpc>
            </a:pPr>
            <a:endParaRPr lang="nl-NL" sz="2000"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indent="149860" algn="l" defTabSz="1828800" hangingPunct="1">
              <a:lnSpc>
                <a:spcPct val="110000"/>
              </a:lnSpc>
            </a:pPr>
            <a:r>
              <a:rPr lang="es-E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D.</a:t>
            </a:r>
            <a:r>
              <a:rPr lang="es-E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s-ES" sz="2000" b="1" kern="1200" dirty="0" err="1">
                <a:solidFill>
                  <a:prstClr val="black"/>
                </a:solidFill>
                <a:latin typeface="Verdana" panose="020B0604030504040204" pitchFamily="34" charset="0"/>
                <a:ea typeface="Verdana" panose="020B0604030504040204" pitchFamily="34" charset="0"/>
                <a:cs typeface="Arial" panose="020B0604020202020204" pitchFamily="34" charset="0"/>
              </a:rPr>
              <a:t>Protocol</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D1_</a:t>
            </a:r>
            <a:r>
              <a:rPr lang="en-US" sz="2000" kern="1200" spc="-120" dirty="0">
                <a:solidFill>
                  <a:prstClr val="black"/>
                </a:solidFill>
                <a:latin typeface="Verdana" panose="020B0604030504040204" pitchFamily="34" charset="0"/>
                <a:ea typeface="Verdana" panose="020B0604030504040204" pitchFamily="34" charset="0"/>
                <a:cs typeface="Arial" panose="020B0604020202020204" pitchFamily="34" charset="0"/>
              </a:rPr>
              <a:t>P</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rotoc</a:t>
            </a:r>
            <a:r>
              <a:rPr lang="en-US" sz="2000" kern="1200" spc="-10" dirty="0">
                <a:solidFill>
                  <a:prstClr val="black"/>
                </a:solidFill>
                <a:latin typeface="Verdana" panose="020B0604030504040204" pitchFamily="34" charset="0"/>
                <a:ea typeface="Verdana" panose="020B0604030504040204" pitchFamily="34" charset="0"/>
                <a:cs typeface="Arial" panose="020B0604020202020204" pitchFamily="34" charset="0"/>
              </a:rPr>
              <a:t>o</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l</a:t>
            </a:r>
            <a:r>
              <a:rPr lang="en-US" sz="2000" kern="1200" spc="-12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EU CT number</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D1_Protocol </a:t>
            </a:r>
            <a:r>
              <a:rPr lang="en-US" sz="2000" kern="1200" dirty="0" err="1">
                <a:solidFill>
                  <a:prstClr val="black"/>
                </a:solidFill>
                <a:latin typeface="Verdana" panose="020B0604030504040204" pitchFamily="34" charset="0"/>
                <a:ea typeface="Verdana" panose="020B0604030504040204" pitchFamily="34" charset="0"/>
                <a:cs typeface="Arial" panose="020B0604020202020204" pitchFamily="34" charset="0"/>
              </a:rPr>
              <a:t>synopsis_ENG</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EU CT number</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D1_Protocol </a:t>
            </a:r>
            <a:r>
              <a:rPr lang="en-US" sz="2000" kern="1200" dirty="0" err="1">
                <a:solidFill>
                  <a:prstClr val="black"/>
                </a:solidFill>
                <a:latin typeface="Verdana" panose="020B0604030504040204" pitchFamily="34" charset="0"/>
                <a:ea typeface="Verdana" panose="020B0604030504040204" pitchFamily="34" charset="0"/>
                <a:cs typeface="Arial" panose="020B0604020202020204" pitchFamily="34" charset="0"/>
              </a:rPr>
              <a:t>synopsis_NL</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EU CT number</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D2_</a:t>
            </a:r>
            <a:r>
              <a:rPr lang="en-US" sz="2000" kern="1200" spc="-90" dirty="0">
                <a:solidFill>
                  <a:prstClr val="black"/>
                </a:solidFill>
                <a:latin typeface="Verdana" panose="020B0604030504040204" pitchFamily="34" charset="0"/>
                <a:ea typeface="Verdana" panose="020B0604030504040204" pitchFamily="34" charset="0"/>
                <a:cs typeface="Arial" panose="020B0604020202020204" pitchFamily="34" charset="0"/>
              </a:rPr>
              <a:t>Protocol modification nr [</a:t>
            </a:r>
            <a:r>
              <a:rPr lang="en-US" sz="2000" kern="1200" spc="-9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number]</a:t>
            </a:r>
            <a:r>
              <a:rPr lang="en-US" sz="2000" kern="1200" spc="-8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EU CT number</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(in case of SM as</a:t>
            </a:r>
          </a:p>
          <a:p>
            <a:pPr marL="149860" algn="l" defTabSz="1828800" hangingPunct="1">
              <a:lnSpc>
                <a:spcPct val="110000"/>
              </a:lnSpc>
              <a:tabLst>
                <a:tab pos="511810" algn="l"/>
              </a:tabLst>
            </a:pPr>
            <a:r>
              <a:rPr lang="en-US"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					 separate document</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fr-FR"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D3_DSMB Charter [</a:t>
            </a:r>
            <a:r>
              <a:rPr lang="fr-FR"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EU CT </a:t>
            </a:r>
            <a:r>
              <a:rPr lang="fr-FR" sz="2000" kern="1200" dirty="0" err="1">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number</a:t>
            </a:r>
            <a:r>
              <a:rPr lang="fr-FR"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fr-FR"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D4_Patient </a:t>
            </a:r>
            <a:r>
              <a:rPr lang="fr-FR" sz="2000" kern="1200" dirty="0" err="1">
                <a:solidFill>
                  <a:prstClr val="black"/>
                </a:solidFill>
                <a:latin typeface="Verdana" panose="020B0604030504040204" pitchFamily="34" charset="0"/>
                <a:ea typeface="Verdana" panose="020B0604030504040204" pitchFamily="34" charset="0"/>
                <a:cs typeface="Arial" panose="020B0604020202020204" pitchFamily="34" charset="0"/>
              </a:rPr>
              <a:t>facing</a:t>
            </a:r>
            <a:r>
              <a:rPr lang="fr-FR"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documents [</a:t>
            </a:r>
            <a:r>
              <a:rPr lang="fr-FR"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questionnaire, </a:t>
            </a:r>
            <a:r>
              <a:rPr lang="fr-FR" sz="2000" kern="1200" dirty="0" err="1">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diary</a:t>
            </a:r>
            <a:r>
              <a:rPr lang="fr-FR"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fr-FR"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(if applicable</a:t>
            </a:r>
            <a:r>
              <a:rPr lang="fr-FR"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D5_Master protocol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EU CT number and name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and sub-protocol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name and specific </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number/ID]</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(applicable for complex CT) </a:t>
            </a: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E. Investigator’s Brochure</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E1_IB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product name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F. Documents GMP compliance (if applicable)</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F1_GMP declaration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abbreviated name manufacturer/importer</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F2_QP declaration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abbreviated name manufacturer/importer</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F3_Other statements/</a:t>
            </a:r>
            <a:r>
              <a:rPr lang="en-US" sz="2000" kern="1200" dirty="0" err="1">
                <a:solidFill>
                  <a:prstClr val="black"/>
                </a:solidFill>
                <a:latin typeface="Verdana" panose="020B0604030504040204" pitchFamily="34" charset="0"/>
                <a:ea typeface="Verdana" panose="020B0604030504040204" pitchFamily="34" charset="0"/>
                <a:cs typeface="Arial" panose="020B0604020202020204" pitchFamily="34" charset="0"/>
              </a:rPr>
              <a:t>licences</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(e.g. import license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abbreviated name manufacturer/importer</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G. Investigational Medicinal Product Dossier</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G1_IMPD_Q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product name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G1_IMPD_E-S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product name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G2_SmPC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product name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H. Auxiliary Medicinal Product Dossier</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H1_AxMPD­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product name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I. Scientific advice and pediatric investigational plan (PIP)</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I1_Scientific advice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name organization</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I2_PedCo opinion</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I3_PIP decision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name agency</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8" name="Tekstvak 7">
            <a:extLst>
              <a:ext uri="{FF2B5EF4-FFF2-40B4-BE49-F238E27FC236}">
                <a16:creationId xmlns:a16="http://schemas.microsoft.com/office/drawing/2014/main" id="{FFD3E96B-6DB2-47FF-8E22-142885282E61}"/>
              </a:ext>
            </a:extLst>
          </p:cNvPr>
          <p:cNvSpPr txBox="1"/>
          <p:nvPr/>
        </p:nvSpPr>
        <p:spPr>
          <a:xfrm>
            <a:off x="11696700" y="1922882"/>
            <a:ext cx="12687300" cy="11571694"/>
          </a:xfrm>
          <a:prstGeom prst="rect">
            <a:avLst/>
          </a:prstGeom>
          <a:noFill/>
        </p:spPr>
        <p:txBody>
          <a:bodyPr wrap="square">
            <a:spAutoFit/>
          </a:bodyPr>
          <a:lstStyle/>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J. Labeling</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J1_Label IMP_NL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product name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include MS in title, example for NL)</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J1_Label IMP_ENG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product name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J2_Label </a:t>
            </a:r>
            <a:r>
              <a:rPr lang="en-US" sz="2000" kern="1200" dirty="0" err="1">
                <a:solidFill>
                  <a:prstClr val="black"/>
                </a:solidFill>
                <a:latin typeface="Verdana" panose="020B0604030504040204" pitchFamily="34" charset="0"/>
                <a:ea typeface="Verdana" panose="020B0604030504040204" pitchFamily="34" charset="0"/>
                <a:cs typeface="Arial" panose="020B0604020202020204" pitchFamily="34" charset="0"/>
              </a:rPr>
              <a:t>AxMP_NL</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product name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include MS in title, example for NL</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J2_Label </a:t>
            </a:r>
            <a:r>
              <a:rPr lang="en-US" sz="2000" kern="1200" dirty="0" err="1">
                <a:solidFill>
                  <a:prstClr val="black"/>
                </a:solidFill>
                <a:latin typeface="Verdana" panose="020B0604030504040204" pitchFamily="34" charset="0"/>
                <a:ea typeface="Verdana" panose="020B0604030504040204" pitchFamily="34" charset="0"/>
                <a:cs typeface="Arial" panose="020B0604020202020204" pitchFamily="34" charset="0"/>
              </a:rPr>
              <a:t>AxMP_ENG</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product name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K. Recruitment arrangement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K1_Template recruitment arrangements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K2_Recruitment material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description</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L. Subject information sheet, informed consent form, other subject information material</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L1_SIS and ICF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description</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e.g. SIS and ICF adults, SIS and ICF 12-16 </a:t>
            </a:r>
            <a:r>
              <a:rPr lang="en-US" sz="2000" i="1" kern="1200" dirty="0" err="1">
                <a:solidFill>
                  <a:prstClr val="black"/>
                </a:solidFill>
                <a:latin typeface="Verdana" panose="020B0604030504040204" pitchFamily="34" charset="0"/>
                <a:ea typeface="Verdana" panose="020B0604030504040204" pitchFamily="34" charset="0"/>
                <a:cs typeface="Arial" panose="020B0604020202020204" pitchFamily="34" charset="0"/>
              </a:rPr>
              <a:t>yr</a:t>
            </a:r>
            <a:r>
              <a:rPr lang="en-US"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L2_Other subject information material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description</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e.g. information leaflet adults)</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M. Suitability investigator</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M1_CV Investigator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name investigator and investigational site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(use abbreviations)  </a:t>
            </a:r>
            <a:endParaRPr lang="nl-NL" sz="2000" b="1" i="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M2_DoI Investigator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name investigator</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49149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N. Suitability facilities</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N1_VGO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name investigational site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49149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O. Proof of Insurance or </a:t>
            </a:r>
            <a:r>
              <a:rPr lang="en-US" sz="2000" b="1" kern="1200" dirty="0" err="1">
                <a:solidFill>
                  <a:prstClr val="black"/>
                </a:solidFill>
                <a:latin typeface="Verdana" panose="020B0604030504040204" pitchFamily="34" charset="0"/>
                <a:ea typeface="Verdana" panose="020B0604030504040204" pitchFamily="34" charset="0"/>
                <a:cs typeface="Arial" panose="020B0604020202020204" pitchFamily="34" charset="0"/>
              </a:rPr>
              <a:t>idemnification</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algn="l" defTabSz="1828800" hangingPunct="1">
              <a:lnSpc>
                <a:spcPct val="110000"/>
              </a:lnSpc>
            </a:pPr>
            <a:r>
              <a:rPr lang="en-US" sz="2000" kern="1200" dirty="0">
                <a:solidFill>
                  <a:prstClr val="black"/>
                </a:solidFill>
                <a:latin typeface="Verdana" panose="020B0604030504040204" pitchFamily="34" charset="0"/>
                <a:ea typeface="Verdana" panose="020B0604030504040204" pitchFamily="34" charset="0"/>
                <a:cs typeface="Times New Roman" panose="02020603050405020304" pitchFamily="18" charset="0"/>
              </a:rPr>
              <a:t>  O1_WMO t</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rial participant insurance certificate</a:t>
            </a:r>
            <a:endParaRPr lang="nl-NL" sz="2000"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O2_Proof of coverage sponsor or investigator [</a:t>
            </a:r>
            <a:r>
              <a:rPr lang="en-US" sz="2000" kern="1200" dirty="0">
                <a:solidFill>
                  <a:prstClr val="black"/>
                </a:solidFill>
                <a:highlight>
                  <a:srgbClr val="D3D3D3"/>
                </a:highlight>
                <a:latin typeface="Verdana" panose="020B0604030504040204" pitchFamily="34" charset="0"/>
                <a:ea typeface="Verdana" panose="020B0604030504040204" pitchFamily="34" charset="0"/>
                <a:cs typeface="Arial" panose="020B0604020202020204" pitchFamily="34" charset="0"/>
              </a:rPr>
              <a:t>name sponsor/trial site</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2000" i="1" kern="1200" dirty="0">
                <a:solidFill>
                  <a:prstClr val="black"/>
                </a:solidFill>
                <a:latin typeface="Verdana" panose="020B0604030504040204" pitchFamily="34" charset="0"/>
                <a:ea typeface="Verdana" panose="020B0604030504040204" pitchFamily="34" charset="0"/>
                <a:cs typeface="Arial" panose="020B0604020202020204" pitchFamily="34" charset="0"/>
              </a:rPr>
              <a:t>(if not covered by O1</a:t>
            </a: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49149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P. Financial and other arrangements</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P1_Template compensation trial participants, investigator, funding and other arrangements</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49149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R. Compliance GDPR</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R1_Template on the collection and use of personal data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49149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b="1" kern="1200" dirty="0">
                <a:solidFill>
                  <a:prstClr val="black"/>
                </a:solidFill>
                <a:latin typeface="Verdana" panose="020B0604030504040204" pitchFamily="34" charset="0"/>
                <a:ea typeface="Verdana" panose="020B0604030504040204" pitchFamily="34" charset="0"/>
                <a:cs typeface="Arial" panose="020B0604020202020204" pitchFamily="34" charset="0"/>
              </a:rPr>
              <a:t>S. Biological samples</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149860" algn="l" defTabSz="1828800" hangingPunct="1">
              <a:lnSpc>
                <a:spcPct val="110000"/>
              </a:lnSpc>
              <a:tabLst>
                <a:tab pos="511810" algn="l"/>
              </a:tabLst>
            </a:pPr>
            <a:r>
              <a:rPr lang="en-US" sz="2000" kern="1200" dirty="0">
                <a:solidFill>
                  <a:prstClr val="black"/>
                </a:solidFill>
                <a:latin typeface="Verdana" panose="020B0604030504040204" pitchFamily="34" charset="0"/>
                <a:ea typeface="Verdana" panose="020B0604030504040204" pitchFamily="34" charset="0"/>
                <a:cs typeface="Arial" panose="020B0604020202020204" pitchFamily="34" charset="0"/>
              </a:rPr>
              <a:t>S1_Template on the collection, use and storage of biological samples </a:t>
            </a:r>
            <a:endParaRPr lang="nl-NL" sz="2000" b="1" kern="12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p:txBody>
      </p:sp>
      <p:cxnSp>
        <p:nvCxnSpPr>
          <p:cNvPr id="10" name="Rechte verbindingslijn 9">
            <a:extLst>
              <a:ext uri="{FF2B5EF4-FFF2-40B4-BE49-F238E27FC236}">
                <a16:creationId xmlns:a16="http://schemas.microsoft.com/office/drawing/2014/main" id="{2E18B813-EAB9-4D1E-8554-3458306D209A}"/>
              </a:ext>
            </a:extLst>
          </p:cNvPr>
          <p:cNvCxnSpPr/>
          <p:nvPr/>
        </p:nvCxnSpPr>
        <p:spPr>
          <a:xfrm>
            <a:off x="323850" y="1826270"/>
            <a:ext cx="23507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91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CF8144-2C77-410D-928B-959E8BBD1B81}"/>
              </a:ext>
            </a:extLst>
          </p:cNvPr>
          <p:cNvPicPr>
            <a:picLocks noChangeAspect="1"/>
          </p:cNvPicPr>
          <p:nvPr/>
        </p:nvPicPr>
        <p:blipFill>
          <a:blip r:embed="rId2"/>
          <a:stretch>
            <a:fillRect/>
          </a:stretch>
        </p:blipFill>
        <p:spPr>
          <a:xfrm>
            <a:off x="5717910" y="2003540"/>
            <a:ext cx="12544424" cy="9954788"/>
          </a:xfrm>
          <a:prstGeom prst="rect">
            <a:avLst/>
          </a:prstGeom>
        </p:spPr>
      </p:pic>
      <p:cxnSp>
        <p:nvCxnSpPr>
          <p:cNvPr id="8" name="Straight Arrow Connector 7">
            <a:extLst>
              <a:ext uri="{FF2B5EF4-FFF2-40B4-BE49-F238E27FC236}">
                <a16:creationId xmlns:a16="http://schemas.microsoft.com/office/drawing/2014/main" id="{5F2CCF17-034D-4E54-A3AF-26A6D9557F6E}"/>
              </a:ext>
            </a:extLst>
          </p:cNvPr>
          <p:cNvCxnSpPr/>
          <p:nvPr/>
        </p:nvCxnSpPr>
        <p:spPr>
          <a:xfrm flipH="1">
            <a:off x="13854550" y="3386616"/>
            <a:ext cx="4795580" cy="3897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1EADC1-D0AE-4A90-AF8F-C3BDBAAEB365}"/>
              </a:ext>
            </a:extLst>
          </p:cNvPr>
          <p:cNvSpPr txBox="1"/>
          <p:nvPr/>
        </p:nvSpPr>
        <p:spPr>
          <a:xfrm>
            <a:off x="18650131" y="2578251"/>
            <a:ext cx="4951990" cy="2123658"/>
          </a:xfrm>
          <a:prstGeom prst="rect">
            <a:avLst/>
          </a:prstGeom>
          <a:noFill/>
          <a:ln w="19050">
            <a:solidFill>
              <a:srgbClr val="FF0000"/>
            </a:solidFill>
          </a:ln>
        </p:spPr>
        <p:txBody>
          <a:bodyPr wrap="square">
            <a:spAutoFit/>
          </a:bodyPr>
          <a:lstStyle/>
          <a:p>
            <a:pPr algn="l" defTabSz="1828800" hangingPunct="1"/>
            <a:r>
              <a:rPr lang="en-US" sz="2200" kern="1200" dirty="0">
                <a:solidFill>
                  <a:prstClr val="black"/>
                </a:solidFill>
                <a:latin typeface="Calibri" panose="020F0502020204030204"/>
                <a:ea typeface="+mn-ea"/>
                <a:cs typeface="+mn-cs"/>
              </a:rPr>
              <a:t>The </a:t>
            </a:r>
            <a:r>
              <a:rPr lang="en-US" sz="2200" b="1" kern="1200" dirty="0">
                <a:solidFill>
                  <a:prstClr val="black"/>
                </a:solidFill>
                <a:latin typeface="Calibri" panose="020F0502020204030204"/>
                <a:ea typeface="+mn-ea"/>
                <a:cs typeface="+mn-cs"/>
              </a:rPr>
              <a:t>filename</a:t>
            </a:r>
            <a:r>
              <a:rPr lang="en-US" sz="2200" kern="1200" dirty="0">
                <a:solidFill>
                  <a:prstClr val="black"/>
                </a:solidFill>
                <a:latin typeface="Calibri" panose="020F0502020204030204"/>
                <a:ea typeface="+mn-ea"/>
                <a:cs typeface="+mn-cs"/>
              </a:rPr>
              <a:t> of the uploaded file. The uploaded files can have any name, except for some forbidden characters:</a:t>
            </a:r>
          </a:p>
          <a:p>
            <a:pPr algn="l" defTabSz="1828800" hangingPunct="1"/>
            <a:endParaRPr lang="en-US" sz="2200" kern="1200" dirty="0">
              <a:solidFill>
                <a:prstClr val="black"/>
              </a:solidFill>
              <a:latin typeface="Calibri" panose="020F0502020204030204"/>
              <a:ea typeface="+mn-ea"/>
              <a:cs typeface="+mn-cs"/>
            </a:endParaRPr>
          </a:p>
          <a:p>
            <a:pPr algn="l" defTabSz="1828800" hangingPunct="1"/>
            <a:endParaRPr lang="en-US" sz="2200" kern="1200" dirty="0">
              <a:solidFill>
                <a:prstClr val="black"/>
              </a:solidFill>
              <a:latin typeface="Calibri" panose="020F0502020204030204"/>
              <a:ea typeface="+mn-ea"/>
              <a:cs typeface="+mn-cs"/>
            </a:endParaRPr>
          </a:p>
          <a:p>
            <a:pPr algn="l" defTabSz="1828800" hangingPunct="1"/>
            <a:endParaRPr lang="nl-NL" sz="2200" kern="1200" dirty="0">
              <a:solidFill>
                <a:prstClr val="black"/>
              </a:solidFill>
              <a:latin typeface="Calibri" panose="020F0502020204030204"/>
              <a:ea typeface="+mn-ea"/>
              <a:cs typeface="+mn-cs"/>
            </a:endParaRPr>
          </a:p>
        </p:txBody>
      </p:sp>
      <p:pic>
        <p:nvPicPr>
          <p:cNvPr id="12" name="Picture 11">
            <a:extLst>
              <a:ext uri="{FF2B5EF4-FFF2-40B4-BE49-F238E27FC236}">
                <a16:creationId xmlns:a16="http://schemas.microsoft.com/office/drawing/2014/main" id="{338D90EA-A95D-426C-B28A-DBA4CC355DEA}"/>
              </a:ext>
            </a:extLst>
          </p:cNvPr>
          <p:cNvPicPr>
            <a:picLocks noChangeAspect="1"/>
          </p:cNvPicPr>
          <p:nvPr/>
        </p:nvPicPr>
        <p:blipFill>
          <a:blip r:embed="rId3"/>
          <a:stretch>
            <a:fillRect/>
          </a:stretch>
        </p:blipFill>
        <p:spPr>
          <a:xfrm>
            <a:off x="18778137" y="3736210"/>
            <a:ext cx="3743682" cy="972044"/>
          </a:xfrm>
          <a:prstGeom prst="rect">
            <a:avLst/>
          </a:prstGeom>
        </p:spPr>
      </p:pic>
      <p:cxnSp>
        <p:nvCxnSpPr>
          <p:cNvPr id="13" name="Straight Arrow Connector 12">
            <a:extLst>
              <a:ext uri="{FF2B5EF4-FFF2-40B4-BE49-F238E27FC236}">
                <a16:creationId xmlns:a16="http://schemas.microsoft.com/office/drawing/2014/main" id="{E37B07B8-B47D-408F-A112-F17FA5496394}"/>
              </a:ext>
            </a:extLst>
          </p:cNvPr>
          <p:cNvCxnSpPr>
            <a:cxnSpLocks/>
            <a:stCxn id="15" idx="3"/>
          </p:cNvCxnSpPr>
          <p:nvPr/>
        </p:nvCxnSpPr>
        <p:spPr>
          <a:xfrm>
            <a:off x="4932138" y="4362042"/>
            <a:ext cx="1262764" cy="10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CCE5F93-4B5F-4BD1-A5C6-93EF3E0F1E8A}"/>
              </a:ext>
            </a:extLst>
          </p:cNvPr>
          <p:cNvSpPr txBox="1"/>
          <p:nvPr/>
        </p:nvSpPr>
        <p:spPr>
          <a:xfrm>
            <a:off x="440078" y="2792381"/>
            <a:ext cx="4492060" cy="3139321"/>
          </a:xfrm>
          <a:prstGeom prst="rect">
            <a:avLst/>
          </a:prstGeom>
          <a:noFill/>
          <a:ln w="19050">
            <a:solidFill>
              <a:srgbClr val="FF0000"/>
            </a:solidFill>
          </a:ln>
        </p:spPr>
        <p:txBody>
          <a:bodyPr wrap="square">
            <a:spAutoFit/>
          </a:bodyPr>
          <a:lstStyle/>
          <a:p>
            <a:pPr algn="just" defTabSz="1828800" hangingPunct="1"/>
            <a:r>
              <a:rPr lang="en-US" sz="2200" kern="1200" dirty="0">
                <a:solidFill>
                  <a:prstClr val="black"/>
                </a:solidFill>
                <a:latin typeface="Calibri" panose="020F0502020204030204"/>
                <a:ea typeface="+mn-ea"/>
                <a:cs typeface="+mn-cs"/>
              </a:rPr>
              <a:t>The </a:t>
            </a:r>
            <a:r>
              <a:rPr lang="en-US" sz="2200" b="1" kern="1200" dirty="0">
                <a:solidFill>
                  <a:prstClr val="black"/>
                </a:solidFill>
                <a:latin typeface="Calibri" panose="020F0502020204030204"/>
                <a:ea typeface="+mn-ea"/>
                <a:cs typeface="+mn-cs"/>
              </a:rPr>
              <a:t>Title</a:t>
            </a:r>
            <a:r>
              <a:rPr lang="en-US" sz="2200" kern="1200" dirty="0">
                <a:solidFill>
                  <a:prstClr val="black"/>
                </a:solidFill>
                <a:latin typeface="Calibri" panose="020F0502020204030204"/>
                <a:ea typeface="+mn-ea"/>
                <a:cs typeface="+mn-cs"/>
              </a:rPr>
              <a:t> of the document in CTIS. The filename as it was uploaded is pre-filled here, this should be changed to match the requirements for document coding and titles (see next slide). Always remove version and date from the Title, because the Title cannot be changed when uploading a newer version later.</a:t>
            </a:r>
            <a:endParaRPr lang="nl-NL" sz="2200" kern="1200" dirty="0">
              <a:solidFill>
                <a:prstClr val="black"/>
              </a:solidFill>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5EA7FD24-1239-4FF0-B6E8-8A1EB18E945C}"/>
              </a:ext>
            </a:extLst>
          </p:cNvPr>
          <p:cNvCxnSpPr>
            <a:cxnSpLocks/>
          </p:cNvCxnSpPr>
          <p:nvPr/>
        </p:nvCxnSpPr>
        <p:spPr>
          <a:xfrm flipH="1" flipV="1">
            <a:off x="14881702" y="6484151"/>
            <a:ext cx="3857624" cy="146044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57E1B90-A69D-4E74-AED5-C96B214DA0C9}"/>
              </a:ext>
            </a:extLst>
          </p:cNvPr>
          <p:cNvSpPr txBox="1"/>
          <p:nvPr/>
        </p:nvSpPr>
        <p:spPr>
          <a:xfrm>
            <a:off x="18778136" y="7682982"/>
            <a:ext cx="5008140" cy="2462213"/>
          </a:xfrm>
          <a:prstGeom prst="rect">
            <a:avLst/>
          </a:prstGeom>
          <a:noFill/>
          <a:ln w="19050">
            <a:solidFill>
              <a:srgbClr val="FF0000"/>
            </a:solidFill>
          </a:ln>
        </p:spPr>
        <p:txBody>
          <a:bodyPr wrap="square">
            <a:spAutoFit/>
          </a:bodyPr>
          <a:lstStyle/>
          <a:p>
            <a:pPr algn="just" defTabSz="1828800" hangingPunct="1"/>
            <a:r>
              <a:rPr lang="en-US" sz="2200" kern="1200" dirty="0">
                <a:solidFill>
                  <a:prstClr val="black"/>
                </a:solidFill>
                <a:latin typeface="Calibri" panose="020F0502020204030204"/>
                <a:ea typeface="+mn-ea"/>
                <a:cs typeface="+mn-cs"/>
              </a:rPr>
              <a:t>The CTIS System version of a document, always starting at 1.00 for the first version of a document uploaded into CTIS, and increasing when using the Update functionality. Cannot be edited. System Version therefore does not necessarily match the true version.</a:t>
            </a:r>
            <a:endParaRPr lang="nl-NL" sz="2200" kern="1200" dirty="0">
              <a:solidFill>
                <a:prstClr val="black"/>
              </a:solidFill>
              <a:latin typeface="Calibri" panose="020F0502020204030204"/>
              <a:ea typeface="+mn-ea"/>
              <a:cs typeface="+mn-cs"/>
            </a:endParaRPr>
          </a:p>
        </p:txBody>
      </p:sp>
      <p:cxnSp>
        <p:nvCxnSpPr>
          <p:cNvPr id="20" name="Straight Arrow Connector 19">
            <a:extLst>
              <a:ext uri="{FF2B5EF4-FFF2-40B4-BE49-F238E27FC236}">
                <a16:creationId xmlns:a16="http://schemas.microsoft.com/office/drawing/2014/main" id="{DA1658E0-A7B5-460D-A390-06C92C6B9E90}"/>
              </a:ext>
            </a:extLst>
          </p:cNvPr>
          <p:cNvCxnSpPr>
            <a:cxnSpLocks/>
          </p:cNvCxnSpPr>
          <p:nvPr/>
        </p:nvCxnSpPr>
        <p:spPr>
          <a:xfrm>
            <a:off x="4788941" y="7588332"/>
            <a:ext cx="140596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FE56F8D-B896-448F-99C0-03590C13D897}"/>
              </a:ext>
            </a:extLst>
          </p:cNvPr>
          <p:cNvCxnSpPr>
            <a:cxnSpLocks/>
          </p:cNvCxnSpPr>
          <p:nvPr/>
        </p:nvCxnSpPr>
        <p:spPr>
          <a:xfrm flipV="1">
            <a:off x="4788940" y="6638306"/>
            <a:ext cx="5400088" cy="9025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14A7DE1-36BD-41CD-A38A-F96F8407CB31}"/>
              </a:ext>
            </a:extLst>
          </p:cNvPr>
          <p:cNvSpPr txBox="1"/>
          <p:nvPr/>
        </p:nvSpPr>
        <p:spPr>
          <a:xfrm>
            <a:off x="583096" y="6660301"/>
            <a:ext cx="4205844" cy="3477875"/>
          </a:xfrm>
          <a:prstGeom prst="rect">
            <a:avLst/>
          </a:prstGeom>
          <a:noFill/>
          <a:ln w="19050">
            <a:solidFill>
              <a:srgbClr val="FF0000"/>
            </a:solidFill>
          </a:ln>
        </p:spPr>
        <p:txBody>
          <a:bodyPr wrap="square">
            <a:spAutoFit/>
          </a:bodyPr>
          <a:lstStyle/>
          <a:p>
            <a:pPr algn="just" defTabSz="1828800" hangingPunct="1"/>
            <a:r>
              <a:rPr lang="en-US" sz="2200" kern="1200" dirty="0">
                <a:solidFill>
                  <a:prstClr val="black"/>
                </a:solidFill>
                <a:latin typeface="Calibri" panose="020F0502020204030204"/>
                <a:ea typeface="+mn-ea"/>
                <a:cs typeface="+mn-cs"/>
              </a:rPr>
              <a:t>Change the default version (1) and default date (today) to the actual date and version of the document (in this example: version 4, date 12/02/2022).</a:t>
            </a:r>
          </a:p>
          <a:p>
            <a:pPr algn="just" defTabSz="1828800" hangingPunct="1"/>
            <a:endParaRPr lang="en-US" sz="2200" kern="1200" dirty="0">
              <a:solidFill>
                <a:prstClr val="black"/>
              </a:solidFill>
              <a:latin typeface="Calibri" panose="020F0502020204030204"/>
              <a:ea typeface="+mn-ea"/>
              <a:cs typeface="+mn-cs"/>
            </a:endParaRPr>
          </a:p>
          <a:p>
            <a:pPr algn="just" defTabSz="1828800" hangingPunct="1"/>
            <a:r>
              <a:rPr lang="en-US" sz="2200" kern="1200" dirty="0">
                <a:solidFill>
                  <a:prstClr val="black"/>
                </a:solidFill>
                <a:latin typeface="Calibri" panose="020F0502020204030204"/>
                <a:ea typeface="+mn-ea"/>
                <a:cs typeface="+mn-cs"/>
              </a:rPr>
              <a:t>Please note: the Version field is free text: e.g. a zero of N/A can be filled in for documents that do not have a version number.</a:t>
            </a:r>
            <a:endParaRPr lang="nl-NL" sz="2200" kern="1200" dirty="0">
              <a:solidFill>
                <a:prstClr val="black"/>
              </a:solidFill>
              <a:latin typeface="Calibri" panose="020F0502020204030204"/>
              <a:ea typeface="+mn-ea"/>
              <a:cs typeface="+mn-cs"/>
            </a:endParaRPr>
          </a:p>
        </p:txBody>
      </p:sp>
      <p:sp>
        <p:nvSpPr>
          <p:cNvPr id="18" name="TextBox 14">
            <a:extLst>
              <a:ext uri="{FF2B5EF4-FFF2-40B4-BE49-F238E27FC236}">
                <a16:creationId xmlns:a16="http://schemas.microsoft.com/office/drawing/2014/main" id="{63F0679F-F264-4175-AA31-E241DA2348B9}"/>
              </a:ext>
            </a:extLst>
          </p:cNvPr>
          <p:cNvSpPr txBox="1"/>
          <p:nvPr/>
        </p:nvSpPr>
        <p:spPr>
          <a:xfrm>
            <a:off x="6363876" y="8506337"/>
            <a:ext cx="1587428" cy="430887"/>
          </a:xfrm>
          <a:prstGeom prst="rect">
            <a:avLst/>
          </a:prstGeom>
          <a:noFill/>
          <a:ln>
            <a:noFill/>
          </a:ln>
        </p:spPr>
        <p:txBody>
          <a:bodyPr wrap="square" rtlCol="0">
            <a:spAutoFit/>
          </a:bodyPr>
          <a:lstStyle/>
          <a:p>
            <a:pPr algn="l" defTabSz="1828800" hangingPunct="1"/>
            <a:r>
              <a:rPr lang="en-US" sz="2200" kern="1200" dirty="0">
                <a:solidFill>
                  <a:srgbClr val="FF0000"/>
                </a:solidFill>
                <a:latin typeface="Calibri" panose="020F0502020204030204"/>
                <a:ea typeface="+mn-ea"/>
                <a:cs typeface="+mn-cs"/>
              </a:rPr>
              <a:t>(optional)</a:t>
            </a:r>
            <a:endParaRPr lang="nl-NL" sz="2200" kern="1200" dirty="0">
              <a:solidFill>
                <a:srgbClr val="FF0000"/>
              </a:solidFill>
              <a:latin typeface="Calibri" panose="020F0502020204030204"/>
              <a:ea typeface="+mn-ea"/>
              <a:cs typeface="+mn-cs"/>
            </a:endParaRPr>
          </a:p>
        </p:txBody>
      </p:sp>
      <p:sp>
        <p:nvSpPr>
          <p:cNvPr id="3" name="Tekstvak 2">
            <a:extLst>
              <a:ext uri="{FF2B5EF4-FFF2-40B4-BE49-F238E27FC236}">
                <a16:creationId xmlns:a16="http://schemas.microsoft.com/office/drawing/2014/main" id="{80F7B3A4-59D7-DC6B-3DF9-EF4CA8AD642E}"/>
              </a:ext>
            </a:extLst>
          </p:cNvPr>
          <p:cNvSpPr txBox="1"/>
          <p:nvPr/>
        </p:nvSpPr>
        <p:spPr>
          <a:xfrm>
            <a:off x="323850" y="399210"/>
            <a:ext cx="16649700" cy="740011"/>
          </a:xfrm>
          <a:prstGeom prst="rect">
            <a:avLst/>
          </a:prstGeom>
          <a:noFill/>
          <a:ln>
            <a:noFill/>
          </a:ln>
        </p:spPr>
        <p:txBody>
          <a:bodyPr wrap="square">
            <a:spAutoFit/>
          </a:bodyPr>
          <a:lstStyle/>
          <a:p>
            <a:pPr marL="149860" algn="l" defTabSz="1828800" hangingPunct="1">
              <a:lnSpc>
                <a:spcPct val="115000"/>
              </a:lnSpc>
              <a:spcBef>
                <a:spcPts val="670"/>
              </a:spcBef>
            </a:pPr>
            <a:r>
              <a:rPr lang="en-US" sz="4000" b="1" kern="1200" dirty="0" err="1">
                <a:solidFill>
                  <a:prstClr val="black"/>
                </a:solidFill>
                <a:latin typeface="Arial" panose="020B0604020202020204" pitchFamily="34" charset="0"/>
                <a:ea typeface="Arial" panose="020B0604020202020204" pitchFamily="34" charset="0"/>
                <a:cs typeface="Times New Roman" panose="02020603050405020304" pitchFamily="18" charset="0"/>
              </a:rPr>
              <a:t>Uploaden</a:t>
            </a:r>
            <a:r>
              <a:rPr lang="en-US" sz="4000" b="1" kern="1200" dirty="0">
                <a:solidFill>
                  <a:prstClr val="black"/>
                </a:solidFill>
                <a:latin typeface="Arial" panose="020B0604020202020204" pitchFamily="34" charset="0"/>
                <a:ea typeface="Arial" panose="020B0604020202020204" pitchFamily="34" charset="0"/>
                <a:cs typeface="Times New Roman" panose="02020603050405020304" pitchFamily="18" charset="0"/>
              </a:rPr>
              <a:t> van </a:t>
            </a:r>
            <a:r>
              <a:rPr lang="en-US" sz="4000" b="1" kern="1200" dirty="0" err="1">
                <a:solidFill>
                  <a:prstClr val="black"/>
                </a:solidFill>
                <a:latin typeface="Arial" panose="020B0604020202020204" pitchFamily="34" charset="0"/>
                <a:ea typeface="Arial" panose="020B0604020202020204" pitchFamily="34" charset="0"/>
                <a:cs typeface="Times New Roman" panose="02020603050405020304" pitchFamily="18" charset="0"/>
              </a:rPr>
              <a:t>documenten</a:t>
            </a:r>
            <a:r>
              <a:rPr lang="en-US" sz="4000" b="1" kern="1200" dirty="0">
                <a:solidFill>
                  <a:prstClr val="black"/>
                </a:solidFill>
                <a:latin typeface="Arial" panose="020B0604020202020204" pitchFamily="34" charset="0"/>
                <a:ea typeface="Arial" panose="020B0604020202020204" pitchFamily="34" charset="0"/>
                <a:cs typeface="Times New Roman" panose="02020603050405020304" pitchFamily="18" charset="0"/>
              </a:rPr>
              <a:t> in CTIS</a:t>
            </a:r>
          </a:p>
        </p:txBody>
      </p:sp>
    </p:spTree>
    <p:extLst>
      <p:ext uri="{BB962C8B-B14F-4D97-AF65-F5344CB8AC3E}">
        <p14:creationId xmlns:p14="http://schemas.microsoft.com/office/powerpoint/2010/main" val="377686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3"/>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4"/>
          <a:stretch>
            <a:fillRect/>
          </a:stretch>
        </p:blipFill>
        <p:spPr>
          <a:xfrm rot="10800000">
            <a:off x="21022653" y="-37606"/>
            <a:ext cx="1771048" cy="651265"/>
          </a:xfrm>
          <a:prstGeom prst="rect">
            <a:avLst/>
          </a:prstGeom>
          <a:ln w="12700">
            <a:miter lim="400000"/>
          </a:ln>
        </p:spPr>
      </p:pic>
      <p:sp>
        <p:nvSpPr>
          <p:cNvPr id="5" name="Titel van de slide…">
            <a:extLst>
              <a:ext uri="{FF2B5EF4-FFF2-40B4-BE49-F238E27FC236}">
                <a16:creationId xmlns:a16="http://schemas.microsoft.com/office/drawing/2014/main" id="{04EB338B-D481-B9B2-4061-6C5A7AAFBAFB}"/>
              </a:ext>
            </a:extLst>
          </p:cNvPr>
          <p:cNvSpPr txBox="1">
            <a:spLocks noGrp="1"/>
          </p:cNvSpPr>
          <p:nvPr>
            <p:ph type="title"/>
          </p:nvPr>
        </p:nvSpPr>
        <p:spPr>
          <a:xfrm>
            <a:off x="578368" y="751337"/>
            <a:ext cx="22703510" cy="1622669"/>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lang="nl-NL" dirty="0"/>
              <a:t>Wat gebeurt er na indiening?</a:t>
            </a:r>
            <a:endParaRPr dirty="0"/>
          </a:p>
        </p:txBody>
      </p:sp>
      <p:sp>
        <p:nvSpPr>
          <p:cNvPr id="26" name="TextBox 6">
            <a:extLst>
              <a:ext uri="{FF2B5EF4-FFF2-40B4-BE49-F238E27FC236}">
                <a16:creationId xmlns:a16="http://schemas.microsoft.com/office/drawing/2014/main" id="{A5E74830-7302-7D3A-B694-BC0DC2FBBDE9}"/>
              </a:ext>
            </a:extLst>
          </p:cNvPr>
          <p:cNvSpPr txBox="1"/>
          <p:nvPr/>
        </p:nvSpPr>
        <p:spPr>
          <a:xfrm>
            <a:off x="1341153" y="3406357"/>
            <a:ext cx="21452548" cy="3908762"/>
          </a:xfrm>
          <a:prstGeom prst="rect">
            <a:avLst/>
          </a:prstGeom>
          <a:noFill/>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600" kern="1200" dirty="0">
                <a:solidFill>
                  <a:prstClr val="black"/>
                </a:solidFill>
                <a:latin typeface="Calibri" panose="020F0502020204030204"/>
                <a:ea typeface="+mn-ea"/>
                <a:cs typeface="+mn-cs"/>
              </a:rPr>
              <a:t>Op de </a:t>
            </a:r>
            <a:r>
              <a:rPr lang="en-US" sz="3600" kern="1200" dirty="0" err="1">
                <a:solidFill>
                  <a:prstClr val="black"/>
                </a:solidFill>
                <a:latin typeface="Calibri" panose="020F0502020204030204"/>
                <a:ea typeface="+mn-ea"/>
                <a:cs typeface="+mn-cs"/>
              </a:rPr>
              <a:t>dag</a:t>
            </a:r>
            <a:r>
              <a:rPr lang="en-US" sz="3600" kern="1200" dirty="0">
                <a:solidFill>
                  <a:prstClr val="black"/>
                </a:solidFill>
                <a:latin typeface="Calibri" panose="020F0502020204030204"/>
                <a:ea typeface="+mn-ea"/>
                <a:cs typeface="+mn-cs"/>
              </a:rPr>
              <a:t> van de </a:t>
            </a:r>
            <a:r>
              <a:rPr lang="en-US" sz="3600" kern="1200" dirty="0" err="1">
                <a:solidFill>
                  <a:prstClr val="black"/>
                </a:solidFill>
                <a:latin typeface="Calibri" panose="020F0502020204030204"/>
                <a:ea typeface="+mn-ea"/>
                <a:cs typeface="+mn-cs"/>
              </a:rPr>
              <a:t>indiening</a:t>
            </a:r>
            <a:r>
              <a:rPr lang="en-US" sz="3600" kern="1200" dirty="0">
                <a:solidFill>
                  <a:prstClr val="black"/>
                </a:solidFill>
                <a:latin typeface="Calibri" panose="020F0502020204030204"/>
                <a:ea typeface="+mn-ea"/>
                <a:cs typeface="+mn-cs"/>
              </a:rPr>
              <a:t> </a:t>
            </a:r>
            <a:r>
              <a:rPr lang="en-US" sz="3600" kern="1200" dirty="0" err="1">
                <a:solidFill>
                  <a:prstClr val="black"/>
                </a:solidFill>
                <a:latin typeface="Calibri" panose="020F0502020204030204"/>
                <a:ea typeface="+mn-ea"/>
                <a:cs typeface="+mn-cs"/>
              </a:rPr>
              <a:t>beginnen</a:t>
            </a:r>
            <a:r>
              <a:rPr lang="en-US" sz="3600" kern="1200" dirty="0">
                <a:solidFill>
                  <a:prstClr val="black"/>
                </a:solidFill>
                <a:latin typeface="Calibri" panose="020F0502020204030204"/>
                <a:ea typeface="+mn-ea"/>
                <a:cs typeface="+mn-cs"/>
              </a:rPr>
              <a:t> (parallel) de </a:t>
            </a:r>
            <a:r>
              <a:rPr lang="en-US" sz="3600" b="1" kern="1200" dirty="0" err="1">
                <a:solidFill>
                  <a:prstClr val="black"/>
                </a:solidFill>
                <a:latin typeface="Calibri" panose="020F0502020204030204"/>
                <a:ea typeface="+mn-ea"/>
                <a:cs typeface="+mn-cs"/>
              </a:rPr>
              <a:t>validatiefase</a:t>
            </a:r>
            <a:r>
              <a:rPr lang="en-US" sz="3600" kern="1200" dirty="0">
                <a:solidFill>
                  <a:prstClr val="black"/>
                </a:solidFill>
                <a:latin typeface="Calibri" panose="020F0502020204030204"/>
                <a:ea typeface="+mn-ea"/>
                <a:cs typeface="+mn-cs"/>
              </a:rPr>
              <a:t> </a:t>
            </a:r>
            <a:r>
              <a:rPr lang="en-US" sz="3600" kern="1200" dirty="0" err="1">
                <a:solidFill>
                  <a:prstClr val="black"/>
                </a:solidFill>
                <a:latin typeface="Calibri" panose="020F0502020204030204"/>
                <a:ea typeface="+mn-ea"/>
                <a:cs typeface="+mn-cs"/>
              </a:rPr>
              <a:t>en</a:t>
            </a:r>
            <a:r>
              <a:rPr lang="en-US" sz="3600" kern="1200" dirty="0">
                <a:solidFill>
                  <a:prstClr val="black"/>
                </a:solidFill>
                <a:latin typeface="Calibri" panose="020F0502020204030204"/>
                <a:ea typeface="+mn-ea"/>
                <a:cs typeface="+mn-cs"/>
              </a:rPr>
              <a:t> de </a:t>
            </a:r>
            <a:r>
              <a:rPr lang="en-US" sz="3600" b="1" kern="1200" dirty="0">
                <a:solidFill>
                  <a:prstClr val="black"/>
                </a:solidFill>
                <a:latin typeface="Calibri" panose="020F0502020204030204"/>
                <a:ea typeface="+mn-ea"/>
                <a:cs typeface="+mn-cs"/>
              </a:rPr>
              <a:t>RMS-</a:t>
            </a:r>
            <a:r>
              <a:rPr lang="en-US" sz="3600" b="1" kern="1200" dirty="0" err="1">
                <a:solidFill>
                  <a:prstClr val="black"/>
                </a:solidFill>
                <a:latin typeface="Calibri" panose="020F0502020204030204"/>
                <a:ea typeface="+mn-ea"/>
                <a:cs typeface="+mn-cs"/>
              </a:rPr>
              <a:t>selectie</a:t>
            </a:r>
            <a:endParaRPr lang="en-US" sz="3600" b="1" kern="1200" dirty="0">
              <a:solidFill>
                <a:prstClr val="black"/>
              </a:solidFill>
              <a:latin typeface="Calibri" panose="020F0502020204030204"/>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Na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uiterlijk</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6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dagen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is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bij</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multinationale</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studies de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RMS</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(Reporting Member State)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bekend</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a:t>
            </a: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Na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uiterlijk</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10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dagen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ontvang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je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een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validatie-RFI (of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wordt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de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indiening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direct Valid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als</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er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geen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vragen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zijn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b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kern="1200" dirty="0">
                <a:solidFill>
                  <a:prstClr val="black"/>
                </a:solidFill>
                <a:latin typeface="Calibri" panose="020F0502020204030204"/>
                <a:ea typeface="+mn-ea"/>
                <a:cs typeface="+mn-cs"/>
              </a:rPr>
              <a:t>De </a:t>
            </a:r>
            <a:r>
              <a:rPr lang="en-US" sz="3600" kern="1200" dirty="0" err="1">
                <a:solidFill>
                  <a:prstClr val="black"/>
                </a:solidFill>
                <a:latin typeface="Calibri" panose="020F0502020204030204"/>
                <a:ea typeface="+mn-ea"/>
                <a:cs typeface="+mn-cs"/>
              </a:rPr>
              <a:t>validatiefase</a:t>
            </a:r>
            <a:r>
              <a:rPr lang="en-US" sz="3600" kern="1200" dirty="0">
                <a:solidFill>
                  <a:prstClr val="black"/>
                </a:solidFill>
                <a:latin typeface="Calibri" panose="020F0502020204030204"/>
                <a:ea typeface="+mn-ea"/>
                <a:cs typeface="+mn-cs"/>
              </a:rPr>
              <a:t> </a:t>
            </a:r>
            <a:r>
              <a:rPr lang="en-US" sz="3600" kern="1200" dirty="0" err="1">
                <a:solidFill>
                  <a:prstClr val="black"/>
                </a:solidFill>
                <a:latin typeface="Calibri" panose="020F0502020204030204"/>
                <a:ea typeface="+mn-ea"/>
                <a:cs typeface="+mn-cs"/>
              </a:rPr>
              <a:t>wordt</a:t>
            </a:r>
            <a:r>
              <a:rPr lang="en-US" sz="3600" kern="1200" dirty="0">
                <a:solidFill>
                  <a:prstClr val="black"/>
                </a:solidFill>
                <a:latin typeface="Calibri" panose="020F0502020204030204"/>
                <a:ea typeface="+mn-ea"/>
                <a:cs typeface="+mn-cs"/>
              </a:rPr>
              <a:t> </a:t>
            </a:r>
            <a:r>
              <a:rPr lang="en-US" sz="3600" kern="1200" dirty="0" err="1">
                <a:solidFill>
                  <a:prstClr val="black"/>
                </a:solidFill>
                <a:latin typeface="Calibri" panose="020F0502020204030204"/>
                <a:ea typeface="+mn-ea"/>
                <a:cs typeface="+mn-cs"/>
              </a:rPr>
              <a:t>afgerond</a:t>
            </a:r>
            <a:r>
              <a:rPr lang="en-US" sz="3600" kern="1200" dirty="0">
                <a:solidFill>
                  <a:prstClr val="black"/>
                </a:solidFill>
                <a:latin typeface="Calibri" panose="020F0502020204030204"/>
                <a:ea typeface="+mn-ea"/>
                <a:cs typeface="+mn-cs"/>
              </a:rPr>
              <a:t> op </a:t>
            </a:r>
            <a:r>
              <a:rPr lang="en-US" sz="3600" kern="1200" dirty="0" err="1">
                <a:solidFill>
                  <a:prstClr val="black"/>
                </a:solidFill>
                <a:latin typeface="Calibri" panose="020F0502020204030204"/>
                <a:ea typeface="+mn-ea"/>
                <a:cs typeface="+mn-cs"/>
              </a:rPr>
              <a:t>uiterlijk</a:t>
            </a:r>
            <a:r>
              <a:rPr lang="en-US" sz="3600" kern="1200" dirty="0">
                <a:solidFill>
                  <a:prstClr val="black"/>
                </a:solidFill>
                <a:latin typeface="Calibri" panose="020F0502020204030204"/>
                <a:ea typeface="+mn-ea"/>
                <a:cs typeface="+mn-cs"/>
              </a:rPr>
              <a:t> </a:t>
            </a:r>
            <a:r>
              <a:rPr lang="en-US" sz="3600" b="1" kern="1200" dirty="0" err="1">
                <a:solidFill>
                  <a:prstClr val="black"/>
                </a:solidFill>
                <a:latin typeface="Calibri" panose="020F0502020204030204"/>
                <a:ea typeface="+mn-ea"/>
                <a:cs typeface="+mn-cs"/>
              </a:rPr>
              <a:t>dag</a:t>
            </a:r>
            <a:r>
              <a:rPr lang="en-US" sz="3600" b="1" kern="1200" dirty="0">
                <a:solidFill>
                  <a:prstClr val="black"/>
                </a:solidFill>
                <a:latin typeface="Calibri" panose="020F0502020204030204"/>
                <a:ea typeface="+mn-ea"/>
                <a:cs typeface="+mn-cs"/>
              </a:rPr>
              <a:t> 25</a:t>
            </a:r>
            <a:r>
              <a:rPr lang="en-US" sz="3600" kern="1200" dirty="0">
                <a:solidFill>
                  <a:prstClr val="black"/>
                </a:solidFill>
                <a:latin typeface="Calibri" panose="020F0502020204030204"/>
                <a:ea typeface="+mn-ea"/>
                <a:cs typeface="+mn-cs"/>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
        <p:nvSpPr>
          <p:cNvPr id="2" name="Tekstvak 1">
            <a:extLst>
              <a:ext uri="{FF2B5EF4-FFF2-40B4-BE49-F238E27FC236}">
                <a16:creationId xmlns:a16="http://schemas.microsoft.com/office/drawing/2014/main" id="{699E9015-E7EE-5EB4-B862-8C670EA5645E}"/>
              </a:ext>
            </a:extLst>
          </p:cNvPr>
          <p:cNvSpPr txBox="1"/>
          <p:nvPr/>
        </p:nvSpPr>
        <p:spPr>
          <a:xfrm>
            <a:off x="800098" y="8832779"/>
            <a:ext cx="2226412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Wingdings" panose="05000000000000000000" pitchFamily="2" charset="2"/>
              </a:rPr>
              <a:t> </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Begin op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tijd</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met het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voorbereiden</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van de RFI Response in CTIS,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zodat</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je het op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tijd</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kunt</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versturen</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anders</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vervalt</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de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gehele</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indiening</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endParaRPr kumimoji="0" lang="nl-NL"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endParaRPr>
          </a:p>
        </p:txBody>
      </p:sp>
      <p:sp>
        <p:nvSpPr>
          <p:cNvPr id="3" name="Tekstvak 2">
            <a:extLst>
              <a:ext uri="{FF2B5EF4-FFF2-40B4-BE49-F238E27FC236}">
                <a16:creationId xmlns:a16="http://schemas.microsoft.com/office/drawing/2014/main" id="{8116D440-D96B-5D0F-E0C4-764EB98320A4}"/>
              </a:ext>
            </a:extLst>
          </p:cNvPr>
          <p:cNvSpPr txBox="1"/>
          <p:nvPr/>
        </p:nvSpPr>
        <p:spPr>
          <a:xfrm>
            <a:off x="4818169" y="10827690"/>
            <a:ext cx="1449851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r>
              <a:rPr kumimoji="0" lang="en-US" sz="2400" b="0" i="0" u="sng"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Meestvoorkomende</a:t>
            </a:r>
            <a:r>
              <a:rPr kumimoji="0" lang="en-US" sz="2400" b="0" i="0" u="sng"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validatie-issues:</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Document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verkeerd</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geüpload</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verkeerde</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naamgeving</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verkeerde</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locatie</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versie-beheer</a:t>
            </a:r>
            <a:r>
              <a:rPr lang="en-US" dirty="0">
                <a:solidFill>
                  <a:schemeClr val="bg2">
                    <a:lumMod val="10000"/>
                  </a:schemeClr>
                </a:solidFill>
              </a:rPr>
              <a:t>)</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dirty="0" err="1">
                <a:solidFill>
                  <a:schemeClr val="bg2">
                    <a:lumMod val="10000"/>
                  </a:schemeClr>
                </a:solidFill>
              </a:rPr>
              <a:t>Ontbrekende</a:t>
            </a:r>
            <a:r>
              <a:rPr lang="en-US" dirty="0">
                <a:solidFill>
                  <a:schemeClr val="bg2">
                    <a:lumMod val="10000"/>
                  </a:schemeClr>
                </a:solidFill>
              </a:rPr>
              <a:t> of </a:t>
            </a:r>
            <a:r>
              <a:rPr lang="en-US" dirty="0" err="1">
                <a:solidFill>
                  <a:schemeClr val="bg2">
                    <a:lumMod val="10000"/>
                  </a:schemeClr>
                </a:solidFill>
              </a:rPr>
              <a:t>overbodige</a:t>
            </a:r>
            <a:r>
              <a:rPr lang="en-US" dirty="0">
                <a:solidFill>
                  <a:schemeClr val="bg2">
                    <a:lumMod val="10000"/>
                  </a:schemeClr>
                </a:solidFill>
              </a:rPr>
              <a:t> </a:t>
            </a:r>
            <a:r>
              <a:rPr lang="en-US" dirty="0" err="1">
                <a:solidFill>
                  <a:schemeClr val="bg2">
                    <a:lumMod val="10000"/>
                  </a:schemeClr>
                </a:solidFill>
              </a:rPr>
              <a:t>documenten</a:t>
            </a:r>
            <a:endParaRPr lang="en-US" dirty="0">
              <a:solidFill>
                <a:schemeClr val="bg2">
                  <a:lumMod val="10000"/>
                </a:schemeClr>
              </a:solidFill>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Verplicht</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template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niet</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gebruikt</a:t>
            </a:r>
            <a:r>
              <a:rPr kumimoji="0" lang="en-US"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lang="en-US" dirty="0">
                <a:solidFill>
                  <a:schemeClr val="bg2">
                    <a:lumMod val="10000"/>
                  </a:schemeClr>
                </a:solidFill>
              </a:rPr>
              <a:t>Part II)</a:t>
            </a:r>
            <a:endParaRPr kumimoji="0" lang="nl-NL" sz="24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3247441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3"/>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4"/>
          <a:stretch>
            <a:fillRect/>
          </a:stretch>
        </p:blipFill>
        <p:spPr>
          <a:xfrm rot="10800000">
            <a:off x="21022653" y="-37606"/>
            <a:ext cx="1771048" cy="651265"/>
          </a:xfrm>
          <a:prstGeom prst="rect">
            <a:avLst/>
          </a:prstGeom>
          <a:ln w="12700">
            <a:miter lim="400000"/>
          </a:ln>
        </p:spPr>
      </p:pic>
      <p:sp>
        <p:nvSpPr>
          <p:cNvPr id="5" name="Titel van de slide…">
            <a:extLst>
              <a:ext uri="{FF2B5EF4-FFF2-40B4-BE49-F238E27FC236}">
                <a16:creationId xmlns:a16="http://schemas.microsoft.com/office/drawing/2014/main" id="{04EB338B-D481-B9B2-4061-6C5A7AAFBAFB}"/>
              </a:ext>
            </a:extLst>
          </p:cNvPr>
          <p:cNvSpPr txBox="1">
            <a:spLocks noGrp="1"/>
          </p:cNvSpPr>
          <p:nvPr>
            <p:ph type="title"/>
          </p:nvPr>
        </p:nvSpPr>
        <p:spPr>
          <a:xfrm>
            <a:off x="578368" y="751337"/>
            <a:ext cx="22703510" cy="1622669"/>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lang="nl-NL" dirty="0"/>
              <a:t>Reageren op de RFI</a:t>
            </a:r>
            <a:endParaRPr dirty="0"/>
          </a:p>
        </p:txBody>
      </p:sp>
      <p:sp>
        <p:nvSpPr>
          <p:cNvPr id="4" name="TextBox 6">
            <a:extLst>
              <a:ext uri="{FF2B5EF4-FFF2-40B4-BE49-F238E27FC236}">
                <a16:creationId xmlns:a16="http://schemas.microsoft.com/office/drawing/2014/main" id="{B4F1A402-DE20-67A1-0A27-EC495B3345A7}"/>
              </a:ext>
            </a:extLst>
          </p:cNvPr>
          <p:cNvSpPr txBox="1"/>
          <p:nvPr/>
        </p:nvSpPr>
        <p:spPr>
          <a:xfrm>
            <a:off x="863600" y="3767078"/>
            <a:ext cx="13331063" cy="3416320"/>
          </a:xfrm>
          <a:prstGeom prst="rect">
            <a:avLst/>
          </a:prstGeom>
          <a:noFill/>
        </p:spPr>
        <p:txBody>
          <a:bodyPr wrap="square">
            <a:spAutoFit/>
          </a:bodyPr>
          <a:lstStyle/>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kern="1200" dirty="0">
                <a:solidFill>
                  <a:prstClr val="black"/>
                </a:solidFill>
                <a:latin typeface="Calibri" panose="020F0502020204030204"/>
                <a:ea typeface="+mn-ea"/>
                <a:cs typeface="+mn-cs"/>
              </a:rPr>
              <a:t>Hoe </a:t>
            </a:r>
            <a:r>
              <a:rPr lang="en-US" sz="3600" kern="1200" dirty="0" err="1">
                <a:solidFill>
                  <a:prstClr val="black"/>
                </a:solidFill>
                <a:latin typeface="Calibri" panose="020F0502020204030204"/>
                <a:ea typeface="+mn-ea"/>
                <a:cs typeface="+mn-cs"/>
              </a:rPr>
              <a:t>weet</a:t>
            </a:r>
            <a:r>
              <a:rPr lang="en-US" sz="3600" kern="1200" dirty="0">
                <a:solidFill>
                  <a:prstClr val="black"/>
                </a:solidFill>
                <a:latin typeface="Calibri" panose="020F0502020204030204"/>
                <a:ea typeface="+mn-ea"/>
                <a:cs typeface="+mn-cs"/>
              </a:rPr>
              <a:t> </a:t>
            </a:r>
            <a:r>
              <a:rPr lang="en-US" sz="3600" kern="1200" dirty="0" err="1">
                <a:solidFill>
                  <a:prstClr val="black"/>
                </a:solidFill>
                <a:latin typeface="Calibri" panose="020F0502020204030204"/>
                <a:ea typeface="+mn-ea"/>
                <a:cs typeface="+mn-cs"/>
              </a:rPr>
              <a:t>ik</a:t>
            </a:r>
            <a:r>
              <a:rPr lang="en-US" sz="3600" kern="1200" dirty="0">
                <a:solidFill>
                  <a:prstClr val="black"/>
                </a:solidFill>
                <a:latin typeface="Calibri" panose="020F0502020204030204"/>
                <a:ea typeface="+mn-ea"/>
                <a:cs typeface="+mn-cs"/>
              </a:rPr>
              <a:t> of er </a:t>
            </a:r>
            <a:r>
              <a:rPr lang="en-US" sz="3600" kern="1200" dirty="0" err="1">
                <a:solidFill>
                  <a:prstClr val="black"/>
                </a:solidFill>
                <a:latin typeface="Calibri" panose="020F0502020204030204"/>
                <a:ea typeface="+mn-ea"/>
                <a:cs typeface="+mn-cs"/>
              </a:rPr>
              <a:t>een</a:t>
            </a:r>
            <a:r>
              <a:rPr lang="en-US" sz="3600" kern="1200" dirty="0">
                <a:solidFill>
                  <a:prstClr val="black"/>
                </a:solidFill>
                <a:latin typeface="Calibri" panose="020F0502020204030204"/>
                <a:ea typeface="+mn-ea"/>
                <a:cs typeface="+mn-cs"/>
              </a:rPr>
              <a:t> </a:t>
            </a:r>
            <a:r>
              <a:rPr lang="en-US" sz="3600" kern="1200" dirty="0" err="1">
                <a:solidFill>
                  <a:prstClr val="black"/>
                </a:solidFill>
                <a:latin typeface="Calibri" panose="020F0502020204030204"/>
                <a:ea typeface="+mn-ea"/>
                <a:cs typeface="+mn-cs"/>
              </a:rPr>
              <a:t>nieuwe</a:t>
            </a:r>
            <a:r>
              <a:rPr lang="en-US" sz="3600" kern="1200" dirty="0">
                <a:solidFill>
                  <a:prstClr val="black"/>
                </a:solidFill>
                <a:latin typeface="Calibri" panose="020F0502020204030204"/>
                <a:ea typeface="+mn-ea"/>
                <a:cs typeface="+mn-cs"/>
              </a:rPr>
              <a:t> RFI is?</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Hoe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ontgrendel</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ik</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het dossier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voor</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wijzigingen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a:t>
            </a: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kern="1200" dirty="0">
                <a:solidFill>
                  <a:prstClr val="black"/>
                </a:solidFill>
                <a:latin typeface="Calibri" panose="020F0502020204030204"/>
                <a:ea typeface="+mn-ea"/>
                <a:cs typeface="+mn-cs"/>
              </a:rPr>
              <a:t>Hoe </a:t>
            </a:r>
            <a:r>
              <a:rPr lang="en-US" sz="3600" kern="1200" dirty="0" err="1">
                <a:solidFill>
                  <a:prstClr val="black"/>
                </a:solidFill>
                <a:latin typeface="Calibri" panose="020F0502020204030204"/>
                <a:ea typeface="+mn-ea"/>
                <a:cs typeface="+mn-cs"/>
              </a:rPr>
              <a:t>en</a:t>
            </a:r>
            <a:r>
              <a:rPr lang="en-US" sz="3600" kern="1200" dirty="0">
                <a:solidFill>
                  <a:prstClr val="black"/>
                </a:solidFill>
                <a:latin typeface="Calibri" panose="020F0502020204030204"/>
                <a:ea typeface="+mn-ea"/>
                <a:cs typeface="+mn-cs"/>
              </a:rPr>
              <a:t> </a:t>
            </a:r>
            <a:r>
              <a:rPr lang="en-US" sz="3600" kern="1200" dirty="0" err="1">
                <a:solidFill>
                  <a:prstClr val="black"/>
                </a:solidFill>
                <a:latin typeface="Calibri" panose="020F0502020204030204"/>
                <a:ea typeface="+mn-ea"/>
                <a:cs typeface="+mn-cs"/>
              </a:rPr>
              <a:t>waar</a:t>
            </a:r>
            <a:r>
              <a:rPr lang="en-US" sz="3600" kern="1200" dirty="0">
                <a:solidFill>
                  <a:prstClr val="black"/>
                </a:solidFill>
                <a:latin typeface="Calibri" panose="020F0502020204030204"/>
                <a:ea typeface="+mn-ea"/>
                <a:cs typeface="+mn-cs"/>
              </a:rPr>
              <a:t> </a:t>
            </a:r>
            <a:r>
              <a:rPr lang="en-US" sz="3600" kern="1200" dirty="0" err="1">
                <a:solidFill>
                  <a:prstClr val="black"/>
                </a:solidFill>
                <a:latin typeface="Calibri" panose="020F0502020204030204"/>
                <a:ea typeface="+mn-ea"/>
                <a:cs typeface="+mn-cs"/>
              </a:rPr>
              <a:t>moet</a:t>
            </a:r>
            <a:r>
              <a:rPr lang="en-US" sz="3600" kern="1200" dirty="0">
                <a:solidFill>
                  <a:prstClr val="black"/>
                </a:solidFill>
                <a:latin typeface="Calibri" panose="020F0502020204030204"/>
                <a:ea typeface="+mn-ea"/>
                <a:cs typeface="+mn-cs"/>
              </a:rPr>
              <a:t> het </a:t>
            </a:r>
            <a:r>
              <a:rPr lang="en-US" sz="3600" kern="1200" dirty="0" err="1">
                <a:solidFill>
                  <a:prstClr val="black"/>
                </a:solidFill>
                <a:latin typeface="Calibri" panose="020F0502020204030204"/>
                <a:ea typeface="+mn-ea"/>
                <a:cs typeface="+mn-cs"/>
              </a:rPr>
              <a:t>gevraagde</a:t>
            </a:r>
            <a:r>
              <a:rPr lang="en-US" sz="3600" kern="1200" dirty="0">
                <a:solidFill>
                  <a:prstClr val="black"/>
                </a:solidFill>
                <a:latin typeface="Calibri" panose="020F0502020204030204"/>
                <a:ea typeface="+mn-ea"/>
                <a:cs typeface="+mn-cs"/>
              </a:rPr>
              <a:t> </a:t>
            </a:r>
            <a:r>
              <a:rPr lang="en-US" sz="3600" kern="1200" dirty="0" err="1">
                <a:solidFill>
                  <a:prstClr val="black"/>
                </a:solidFill>
                <a:latin typeface="Calibri" panose="020F0502020204030204"/>
                <a:ea typeface="+mn-ea"/>
                <a:cs typeface="+mn-cs"/>
              </a:rPr>
              <a:t>documenten</a:t>
            </a:r>
            <a:r>
              <a:rPr lang="en-US" sz="3600" kern="1200" dirty="0">
                <a:solidFill>
                  <a:prstClr val="black"/>
                </a:solidFill>
                <a:latin typeface="Calibri" panose="020F0502020204030204"/>
                <a:ea typeface="+mn-ea"/>
                <a:cs typeface="+mn-cs"/>
              </a:rPr>
              <a:t> </a:t>
            </a:r>
            <a:r>
              <a:rPr lang="en-US" sz="3600" kern="1200" dirty="0" err="1">
                <a:solidFill>
                  <a:prstClr val="black"/>
                </a:solidFill>
                <a:latin typeface="Calibri" panose="020F0502020204030204"/>
                <a:ea typeface="+mn-ea"/>
                <a:cs typeface="+mn-cs"/>
              </a:rPr>
              <a:t>worden</a:t>
            </a:r>
            <a:r>
              <a:rPr lang="en-US" sz="3600" kern="1200" dirty="0">
                <a:solidFill>
                  <a:prstClr val="black"/>
                </a:solidFill>
                <a:latin typeface="Calibri" panose="020F0502020204030204"/>
                <a:ea typeface="+mn-ea"/>
                <a:cs typeface="+mn-cs"/>
              </a:rPr>
              <a:t> </a:t>
            </a:r>
            <a:r>
              <a:rPr lang="en-US" sz="3600" kern="1200" dirty="0" err="1">
                <a:solidFill>
                  <a:prstClr val="black"/>
                </a:solidFill>
                <a:latin typeface="Calibri" panose="020F0502020204030204"/>
                <a:ea typeface="+mn-ea"/>
                <a:cs typeface="+mn-cs"/>
              </a:rPr>
              <a:t>geüpload</a:t>
            </a:r>
            <a:r>
              <a:rPr lang="en-US" sz="3600" kern="1200" dirty="0">
                <a:solidFill>
                  <a:prstClr val="black"/>
                </a:solidFill>
                <a:latin typeface="Calibri" panose="020F0502020204030204"/>
                <a:ea typeface="+mn-ea"/>
                <a:cs typeface="+mn-cs"/>
              </a:rPr>
              <a:t>?</a:t>
            </a: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kern="1200" dirty="0">
                <a:solidFill>
                  <a:prstClr val="black"/>
                </a:solidFill>
                <a:latin typeface="Calibri" panose="020F0502020204030204"/>
                <a:ea typeface="+mn-ea"/>
                <a:cs typeface="+mn-cs"/>
              </a:rPr>
              <a:t>Hoe </a:t>
            </a:r>
            <a:r>
              <a:rPr lang="en-US" sz="3600" kern="1200" dirty="0" err="1">
                <a:solidFill>
                  <a:prstClr val="black"/>
                </a:solidFill>
                <a:latin typeface="Calibri" panose="020F0502020204030204"/>
                <a:ea typeface="+mn-ea"/>
                <a:cs typeface="+mn-cs"/>
              </a:rPr>
              <a:t>werken</a:t>
            </a:r>
            <a:r>
              <a:rPr lang="en-US" sz="3600" kern="1200" dirty="0">
                <a:solidFill>
                  <a:prstClr val="black"/>
                </a:solidFill>
                <a:latin typeface="Calibri" panose="020F0502020204030204"/>
                <a:ea typeface="+mn-ea"/>
                <a:cs typeface="+mn-cs"/>
              </a:rPr>
              <a:t> de </a:t>
            </a:r>
            <a:r>
              <a:rPr lang="en-US" sz="3600" kern="1200" dirty="0" err="1">
                <a:solidFill>
                  <a:prstClr val="black"/>
                </a:solidFill>
                <a:latin typeface="Calibri" panose="020F0502020204030204"/>
                <a:ea typeface="+mn-ea"/>
                <a:cs typeface="+mn-cs"/>
              </a:rPr>
              <a:t>slotjes</a:t>
            </a:r>
            <a:r>
              <a:rPr lang="en-US" sz="3600" kern="1200" dirty="0">
                <a:solidFill>
                  <a:prstClr val="black"/>
                </a:solidFill>
                <a:latin typeface="Calibri" panose="020F0502020204030204"/>
                <a:ea typeface="+mn-ea"/>
                <a:cs typeface="+mn-cs"/>
              </a:rPr>
              <a:t>?</a:t>
            </a: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pic>
        <p:nvPicPr>
          <p:cNvPr id="3" name="Afbeelding 2">
            <a:extLst>
              <a:ext uri="{FF2B5EF4-FFF2-40B4-BE49-F238E27FC236}">
                <a16:creationId xmlns:a16="http://schemas.microsoft.com/office/drawing/2014/main" id="{F7E414DA-F469-73EB-B839-42A0DED5CF73}"/>
              </a:ext>
            </a:extLst>
          </p:cNvPr>
          <p:cNvPicPr>
            <a:picLocks noChangeAspect="1"/>
          </p:cNvPicPr>
          <p:nvPr/>
        </p:nvPicPr>
        <p:blipFill>
          <a:blip r:embed="rId5"/>
          <a:stretch>
            <a:fillRect/>
          </a:stretch>
        </p:blipFill>
        <p:spPr>
          <a:xfrm>
            <a:off x="16166582" y="2374006"/>
            <a:ext cx="7639050" cy="6134100"/>
          </a:xfrm>
          <a:prstGeom prst="rect">
            <a:avLst/>
          </a:prstGeom>
        </p:spPr>
      </p:pic>
      <p:sp>
        <p:nvSpPr>
          <p:cNvPr id="6" name="Tekstvak 5">
            <a:extLst>
              <a:ext uri="{FF2B5EF4-FFF2-40B4-BE49-F238E27FC236}">
                <a16:creationId xmlns:a16="http://schemas.microsoft.com/office/drawing/2014/main" id="{3FDD7161-786D-1D2B-5B1D-AD9422B44F48}"/>
              </a:ext>
            </a:extLst>
          </p:cNvPr>
          <p:cNvSpPr txBox="1"/>
          <p:nvPr/>
        </p:nvSpPr>
        <p:spPr>
          <a:xfrm>
            <a:off x="11992708" y="8764465"/>
            <a:ext cx="12221154" cy="1938992"/>
          </a:xfrm>
          <a:prstGeom prst="rect">
            <a:avLst/>
          </a:prstGeom>
          <a:noFill/>
        </p:spPr>
        <p:txBody>
          <a:bodyPr wrap="square" rtlCol="0">
            <a:spAutoFit/>
          </a:bodyPr>
          <a:lstStyle/>
          <a:p>
            <a:pPr algn="l"/>
            <a:r>
              <a:rPr lang="nl-NL" dirty="0">
                <a:solidFill>
                  <a:schemeClr val="tx1"/>
                </a:solidFill>
              </a:rPr>
              <a:t>Actief en zeer frequent CTIS monitoren op nieuwe </a:t>
            </a:r>
            <a:r>
              <a:rPr lang="nl-NL" dirty="0" err="1">
                <a:solidFill>
                  <a:schemeClr val="tx1"/>
                </a:solidFill>
              </a:rPr>
              <a:t>RFIs</a:t>
            </a:r>
            <a:r>
              <a:rPr lang="nl-NL" dirty="0">
                <a:solidFill>
                  <a:schemeClr val="tx1"/>
                </a:solidFill>
              </a:rPr>
              <a:t>– je krijgt geen email!</a:t>
            </a:r>
          </a:p>
          <a:p>
            <a:pPr algn="l"/>
            <a:endParaRPr lang="nl-NL" dirty="0">
              <a:solidFill>
                <a:schemeClr val="tx1"/>
              </a:solidFill>
            </a:endParaRPr>
          </a:p>
          <a:p>
            <a:pPr algn="l"/>
            <a:r>
              <a:rPr lang="nl-NL" dirty="0">
                <a:solidFill>
                  <a:schemeClr val="tx1"/>
                </a:solidFill>
              </a:rPr>
              <a:t>In CTIS: tabbladen ‘</a:t>
            </a:r>
            <a:r>
              <a:rPr lang="nl-NL" dirty="0" err="1">
                <a:solidFill>
                  <a:schemeClr val="tx1"/>
                </a:solidFill>
              </a:rPr>
              <a:t>Notices</a:t>
            </a:r>
            <a:r>
              <a:rPr lang="nl-NL" dirty="0">
                <a:solidFill>
                  <a:schemeClr val="tx1"/>
                </a:solidFill>
              </a:rPr>
              <a:t> &amp; Alerts’ en ‘RFI’.</a:t>
            </a:r>
          </a:p>
          <a:p>
            <a:pPr algn="l"/>
            <a:endParaRPr lang="nl-NL" dirty="0">
              <a:solidFill>
                <a:schemeClr val="tx1"/>
              </a:solidFill>
            </a:endParaRPr>
          </a:p>
          <a:p>
            <a:pPr algn="l"/>
            <a:r>
              <a:rPr lang="nl-NL" dirty="0">
                <a:solidFill>
                  <a:schemeClr val="tx1"/>
                </a:solidFill>
              </a:rPr>
              <a:t>Regelmatig komt er nog een 2</a:t>
            </a:r>
            <a:r>
              <a:rPr lang="nl-NL" baseline="30000" dirty="0">
                <a:solidFill>
                  <a:schemeClr val="tx1"/>
                </a:solidFill>
              </a:rPr>
              <a:t>e</a:t>
            </a:r>
            <a:r>
              <a:rPr lang="nl-NL" dirty="0">
                <a:solidFill>
                  <a:schemeClr val="tx1"/>
                </a:solidFill>
              </a:rPr>
              <a:t> RFI, dus blijf alert.</a:t>
            </a:r>
          </a:p>
        </p:txBody>
      </p:sp>
    </p:spTree>
    <p:extLst>
      <p:ext uri="{BB962C8B-B14F-4D97-AF65-F5344CB8AC3E}">
        <p14:creationId xmlns:p14="http://schemas.microsoft.com/office/powerpoint/2010/main" val="95133068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42282B-F9F7-82C2-2BF2-F95FA3672C75}"/>
              </a:ext>
            </a:extLst>
          </p:cNvPr>
          <p:cNvPicPr>
            <a:picLocks noChangeAspect="1"/>
          </p:cNvPicPr>
          <p:nvPr/>
        </p:nvPicPr>
        <p:blipFill>
          <a:blip r:embed="rId2"/>
          <a:stretch>
            <a:fillRect/>
          </a:stretch>
        </p:blipFill>
        <p:spPr>
          <a:xfrm>
            <a:off x="785702" y="1110549"/>
            <a:ext cx="10299032" cy="5663782"/>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218EE161-64B6-0C16-9A71-2B4D6973B33E}"/>
              </a:ext>
            </a:extLst>
          </p:cNvPr>
          <p:cNvCxnSpPr/>
          <p:nvPr/>
        </p:nvCxnSpPr>
        <p:spPr>
          <a:xfrm flipV="1">
            <a:off x="1936376" y="4589930"/>
            <a:ext cx="1637552" cy="6454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690C00A-EF8A-45A0-CEBB-B87278E5D374}"/>
              </a:ext>
            </a:extLst>
          </p:cNvPr>
          <p:cNvSpPr txBox="1"/>
          <p:nvPr/>
        </p:nvSpPr>
        <p:spPr>
          <a:xfrm>
            <a:off x="11917081" y="2557734"/>
            <a:ext cx="10966019" cy="523220"/>
          </a:xfrm>
          <a:prstGeom prst="rect">
            <a:avLst/>
          </a:prstGeom>
          <a:noFill/>
        </p:spPr>
        <p:txBody>
          <a:bodyPr wrap="square">
            <a:spAutoFit/>
          </a:bodyPr>
          <a:lstStyle/>
          <a:p>
            <a:pPr algn="l"/>
            <a:r>
              <a:rPr lang="en-US" sz="2800" dirty="0"/>
              <a:t>RFI-slot </a:t>
            </a:r>
            <a:r>
              <a:rPr lang="en-US" sz="2800" b="1" dirty="0" err="1"/>
              <a:t>dicht</a:t>
            </a:r>
            <a:r>
              <a:rPr lang="en-US" sz="2800" dirty="0"/>
              <a:t>, </a:t>
            </a:r>
            <a:r>
              <a:rPr lang="en-US" sz="2800" dirty="0" err="1"/>
              <a:t>zodat</a:t>
            </a:r>
            <a:r>
              <a:rPr lang="en-US" sz="2800" dirty="0"/>
              <a:t> je de RFI </a:t>
            </a:r>
            <a:r>
              <a:rPr lang="en-US" sz="2800" dirty="0" err="1"/>
              <a:t>kunt</a:t>
            </a:r>
            <a:r>
              <a:rPr lang="en-US" sz="2800" dirty="0"/>
              <a:t> </a:t>
            </a:r>
            <a:r>
              <a:rPr lang="en-US" sz="2800" dirty="0" err="1"/>
              <a:t>verwerken</a:t>
            </a:r>
            <a:endParaRPr lang="en-US" sz="2800" dirty="0"/>
          </a:p>
        </p:txBody>
      </p:sp>
      <p:sp>
        <p:nvSpPr>
          <p:cNvPr id="12" name="TextBox 11">
            <a:extLst>
              <a:ext uri="{FF2B5EF4-FFF2-40B4-BE49-F238E27FC236}">
                <a16:creationId xmlns:a16="http://schemas.microsoft.com/office/drawing/2014/main" id="{CC586A5B-834F-4BEF-A870-E7E9F6EB8405}"/>
              </a:ext>
            </a:extLst>
          </p:cNvPr>
          <p:cNvSpPr txBox="1"/>
          <p:nvPr/>
        </p:nvSpPr>
        <p:spPr>
          <a:xfrm>
            <a:off x="11459478" y="8600103"/>
            <a:ext cx="11113651" cy="2246769"/>
          </a:xfrm>
          <a:prstGeom prst="rect">
            <a:avLst/>
          </a:prstGeom>
          <a:noFill/>
        </p:spPr>
        <p:txBody>
          <a:bodyPr wrap="square">
            <a:spAutoFit/>
          </a:bodyPr>
          <a:lstStyle/>
          <a:p>
            <a:pPr algn="l"/>
            <a:r>
              <a:rPr lang="en-US" sz="2800" dirty="0"/>
              <a:t>Scroll </a:t>
            </a:r>
            <a:r>
              <a:rPr lang="en-US" sz="2800" dirty="0" err="1"/>
              <a:t>naar</a:t>
            </a:r>
            <a:r>
              <a:rPr lang="en-US" sz="2800" dirty="0"/>
              <a:t> </a:t>
            </a:r>
            <a:r>
              <a:rPr lang="en-US" sz="2800" dirty="0" err="1"/>
              <a:t>beneden</a:t>
            </a:r>
            <a:r>
              <a:rPr lang="en-US" sz="2800" dirty="0"/>
              <a:t> om de </a:t>
            </a:r>
            <a:r>
              <a:rPr lang="en-US" sz="2800" dirty="0" err="1"/>
              <a:t>vragen</a:t>
            </a:r>
            <a:r>
              <a:rPr lang="en-US" sz="2800" dirty="0"/>
              <a:t> (considerations) te </a:t>
            </a:r>
            <a:r>
              <a:rPr lang="en-US" sz="2800" dirty="0" err="1"/>
              <a:t>zien</a:t>
            </a:r>
            <a:r>
              <a:rPr lang="en-US" sz="2800" dirty="0"/>
              <a:t>.</a:t>
            </a:r>
          </a:p>
          <a:p>
            <a:pPr algn="l"/>
            <a:endParaRPr lang="en-US" sz="2800" dirty="0"/>
          </a:p>
          <a:p>
            <a:pPr algn="l"/>
            <a:r>
              <a:rPr lang="en-US" sz="2800" dirty="0"/>
              <a:t>Elke consideration </a:t>
            </a:r>
            <a:r>
              <a:rPr lang="en-US" sz="2800" dirty="0" err="1"/>
              <a:t>heeft</a:t>
            </a:r>
            <a:r>
              <a:rPr lang="en-US" sz="2800" dirty="0"/>
              <a:t> </a:t>
            </a:r>
            <a:r>
              <a:rPr lang="en-US" sz="2800" dirty="0" err="1"/>
              <a:t>een</a:t>
            </a:r>
            <a:r>
              <a:rPr lang="en-US" sz="2800" dirty="0"/>
              <a:t> eigen </a:t>
            </a:r>
            <a:r>
              <a:rPr lang="en-US" sz="2800" dirty="0" err="1"/>
              <a:t>slotje</a:t>
            </a:r>
            <a:r>
              <a:rPr lang="en-US" sz="2800" dirty="0"/>
              <a:t>.</a:t>
            </a:r>
          </a:p>
          <a:p>
            <a:pPr algn="l"/>
            <a:endParaRPr lang="en-US" sz="2800" dirty="0"/>
          </a:p>
          <a:p>
            <a:pPr algn="l"/>
            <a:r>
              <a:rPr lang="en-US" sz="2800" dirty="0"/>
              <a:t>Sluit het </a:t>
            </a:r>
            <a:r>
              <a:rPr lang="en-US" sz="2800" dirty="0" err="1"/>
              <a:t>slotje</a:t>
            </a:r>
            <a:r>
              <a:rPr lang="en-US" sz="2800" dirty="0"/>
              <a:t>, </a:t>
            </a:r>
            <a:r>
              <a:rPr lang="en-US" sz="2800" dirty="0" err="1"/>
              <a:t>schrijf</a:t>
            </a:r>
            <a:r>
              <a:rPr lang="en-US" sz="2800" dirty="0"/>
              <a:t> </a:t>
            </a:r>
            <a:r>
              <a:rPr lang="en-US" sz="2800" dirty="0" err="1"/>
              <a:t>een</a:t>
            </a:r>
            <a:r>
              <a:rPr lang="en-US" sz="2800" dirty="0"/>
              <a:t> </a:t>
            </a:r>
            <a:r>
              <a:rPr lang="en-US" sz="2800" dirty="0" err="1"/>
              <a:t>antwoord</a:t>
            </a:r>
            <a:r>
              <a:rPr lang="en-US" sz="2800" dirty="0"/>
              <a:t>, </a:t>
            </a:r>
            <a:r>
              <a:rPr lang="en-US" sz="2800" dirty="0" err="1"/>
              <a:t>en</a:t>
            </a:r>
            <a:r>
              <a:rPr lang="en-US" sz="2800" dirty="0"/>
              <a:t> </a:t>
            </a:r>
            <a:r>
              <a:rPr lang="en-US" sz="2800" dirty="0" err="1"/>
              <a:t>druk</a:t>
            </a:r>
            <a:r>
              <a:rPr lang="en-US" sz="2800" dirty="0"/>
              <a:t> op Save response.</a:t>
            </a:r>
          </a:p>
        </p:txBody>
      </p:sp>
      <p:pic>
        <p:nvPicPr>
          <p:cNvPr id="14" name="Picture 13">
            <a:extLst>
              <a:ext uri="{FF2B5EF4-FFF2-40B4-BE49-F238E27FC236}">
                <a16:creationId xmlns:a16="http://schemas.microsoft.com/office/drawing/2014/main" id="{7904F735-22FE-6B63-C07F-4524F3361AEC}"/>
              </a:ext>
            </a:extLst>
          </p:cNvPr>
          <p:cNvPicPr>
            <a:picLocks noChangeAspect="1"/>
          </p:cNvPicPr>
          <p:nvPr/>
        </p:nvPicPr>
        <p:blipFill rotWithShape="1">
          <a:blip r:embed="rId3"/>
          <a:srcRect l="811"/>
          <a:stretch/>
        </p:blipFill>
        <p:spPr>
          <a:xfrm>
            <a:off x="785702" y="7457626"/>
            <a:ext cx="9985064" cy="5485500"/>
          </a:xfrm>
          <a:prstGeom prst="rect">
            <a:avLst/>
          </a:prstGeom>
          <a:ln>
            <a:solidFill>
              <a:schemeClr val="tx1"/>
            </a:solidFill>
          </a:ln>
        </p:spPr>
      </p:pic>
      <p:cxnSp>
        <p:nvCxnSpPr>
          <p:cNvPr id="15" name="Straight Arrow Connector 14">
            <a:extLst>
              <a:ext uri="{FF2B5EF4-FFF2-40B4-BE49-F238E27FC236}">
                <a16:creationId xmlns:a16="http://schemas.microsoft.com/office/drawing/2014/main" id="{3D5B925C-1BC2-1E44-AEC9-6427834841A9}"/>
              </a:ext>
            </a:extLst>
          </p:cNvPr>
          <p:cNvCxnSpPr>
            <a:cxnSpLocks/>
          </p:cNvCxnSpPr>
          <p:nvPr/>
        </p:nvCxnSpPr>
        <p:spPr>
          <a:xfrm>
            <a:off x="6783295" y="12162120"/>
            <a:ext cx="1535954" cy="3406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4EEFDB4-136A-4C13-E716-0DE0815060E0}"/>
              </a:ext>
            </a:extLst>
          </p:cNvPr>
          <p:cNvCxnSpPr>
            <a:cxnSpLocks/>
          </p:cNvCxnSpPr>
          <p:nvPr/>
        </p:nvCxnSpPr>
        <p:spPr>
          <a:xfrm flipH="1">
            <a:off x="1371600" y="8162804"/>
            <a:ext cx="1129552" cy="2800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65F2B28-3794-44A8-70A7-AAE7FC702514}"/>
              </a:ext>
            </a:extLst>
          </p:cNvPr>
          <p:cNvSpPr txBox="1"/>
          <p:nvPr/>
        </p:nvSpPr>
        <p:spPr>
          <a:xfrm>
            <a:off x="1234140" y="10446762"/>
            <a:ext cx="2534024" cy="400110"/>
          </a:xfrm>
          <a:prstGeom prst="rect">
            <a:avLst/>
          </a:prstGeom>
          <a:noFill/>
        </p:spPr>
        <p:txBody>
          <a:bodyPr wrap="square">
            <a:spAutoFit/>
          </a:bodyPr>
          <a:lstStyle/>
          <a:p>
            <a:r>
              <a:rPr lang="en-US" sz="2000" dirty="0">
                <a:solidFill>
                  <a:srgbClr val="FF0000"/>
                </a:solidFill>
              </a:rPr>
              <a:t>Written response</a:t>
            </a:r>
          </a:p>
        </p:txBody>
      </p:sp>
    </p:spTree>
    <p:extLst>
      <p:ext uri="{BB962C8B-B14F-4D97-AF65-F5344CB8AC3E}">
        <p14:creationId xmlns:p14="http://schemas.microsoft.com/office/powerpoint/2010/main" val="300524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4125D3-057F-E327-F668-6EA131763EE8}"/>
              </a:ext>
            </a:extLst>
          </p:cNvPr>
          <p:cNvSpPr txBox="1"/>
          <p:nvPr/>
        </p:nvSpPr>
        <p:spPr>
          <a:xfrm>
            <a:off x="10978776" y="828763"/>
            <a:ext cx="11271624" cy="6555641"/>
          </a:xfrm>
          <a:prstGeom prst="rect">
            <a:avLst/>
          </a:prstGeom>
          <a:noFill/>
        </p:spPr>
        <p:txBody>
          <a:bodyPr wrap="square">
            <a:spAutoFit/>
          </a:bodyPr>
          <a:lstStyle/>
          <a:p>
            <a:pPr algn="l"/>
            <a:r>
              <a:rPr lang="en-US" sz="2800" dirty="0"/>
              <a:t>Als het dossier </a:t>
            </a:r>
            <a:r>
              <a:rPr lang="en-US" sz="2800" dirty="0" err="1"/>
              <a:t>moet</a:t>
            </a:r>
            <a:r>
              <a:rPr lang="en-US" sz="2800" dirty="0"/>
              <a:t> </a:t>
            </a:r>
            <a:r>
              <a:rPr lang="en-US" sz="2800" dirty="0" err="1"/>
              <a:t>worden</a:t>
            </a:r>
            <a:r>
              <a:rPr lang="en-US" sz="2800" dirty="0"/>
              <a:t> </a:t>
            </a:r>
            <a:r>
              <a:rPr lang="en-US" sz="2800" dirty="0" err="1"/>
              <a:t>gewijzigd</a:t>
            </a:r>
            <a:r>
              <a:rPr lang="en-US" sz="2800" dirty="0"/>
              <a:t> (</a:t>
            </a:r>
            <a:r>
              <a:rPr lang="en-US" sz="2800" dirty="0" err="1"/>
              <a:t>nieuw</a:t>
            </a:r>
            <a:r>
              <a:rPr lang="en-US" sz="2800" dirty="0"/>
              <a:t>/</a:t>
            </a:r>
            <a:r>
              <a:rPr lang="en-US" sz="2800" dirty="0" err="1"/>
              <a:t>gewijzigd</a:t>
            </a:r>
            <a:r>
              <a:rPr lang="en-US" sz="2800" dirty="0"/>
              <a:t> document, </a:t>
            </a:r>
            <a:r>
              <a:rPr lang="en-US" sz="2800" dirty="0" err="1"/>
              <a:t>wijziging</a:t>
            </a:r>
            <a:r>
              <a:rPr lang="en-US" sz="2800" dirty="0"/>
              <a:t> in </a:t>
            </a:r>
            <a:r>
              <a:rPr lang="en-US" sz="2800" dirty="0" err="1"/>
              <a:t>gegevens</a:t>
            </a:r>
            <a:r>
              <a:rPr lang="en-US" sz="2800" dirty="0"/>
              <a:t>, </a:t>
            </a:r>
            <a:r>
              <a:rPr lang="en-US" sz="2800" dirty="0" err="1"/>
              <a:t>etc</a:t>
            </a:r>
            <a:r>
              <a:rPr lang="en-US" sz="2800" dirty="0"/>
              <a:t>), </a:t>
            </a:r>
            <a:r>
              <a:rPr lang="en-US" sz="2800" dirty="0" err="1"/>
              <a:t>klik</a:t>
            </a:r>
            <a:r>
              <a:rPr lang="en-US" sz="2800" dirty="0"/>
              <a:t> dan op ‘Change application’. </a:t>
            </a:r>
          </a:p>
          <a:p>
            <a:pPr algn="l"/>
            <a:r>
              <a:rPr lang="en-US" sz="2800" dirty="0" err="1"/>
              <a:t>Dit</a:t>
            </a:r>
            <a:r>
              <a:rPr lang="en-US" sz="2800" dirty="0"/>
              <a:t> </a:t>
            </a:r>
            <a:r>
              <a:rPr lang="en-US" sz="2800" dirty="0" err="1"/>
              <a:t>leidt</a:t>
            </a:r>
            <a:r>
              <a:rPr lang="en-US" sz="2800" dirty="0"/>
              <a:t> je </a:t>
            </a:r>
            <a:r>
              <a:rPr lang="en-US" sz="2800" dirty="0" err="1"/>
              <a:t>vanzelf</a:t>
            </a:r>
            <a:r>
              <a:rPr lang="en-US" sz="2800" dirty="0"/>
              <a:t> </a:t>
            </a:r>
            <a:r>
              <a:rPr lang="en-US" sz="2800" dirty="0" err="1"/>
              <a:t>naar</a:t>
            </a:r>
            <a:r>
              <a:rPr lang="en-US" sz="2800" dirty="0"/>
              <a:t> het dossier.</a:t>
            </a:r>
          </a:p>
          <a:p>
            <a:pPr algn="l"/>
            <a:endParaRPr lang="en-US" sz="2800" dirty="0"/>
          </a:p>
          <a:p>
            <a:pPr algn="l"/>
            <a:endParaRPr lang="en-US" sz="2800" dirty="0"/>
          </a:p>
          <a:p>
            <a:pPr algn="l"/>
            <a:endParaRPr lang="en-US" sz="2800" dirty="0"/>
          </a:p>
          <a:p>
            <a:pPr algn="l"/>
            <a:endParaRPr lang="en-US" sz="2800" dirty="0"/>
          </a:p>
          <a:p>
            <a:pPr algn="l"/>
            <a:endParaRPr lang="en-US" sz="2800" dirty="0"/>
          </a:p>
          <a:p>
            <a:pPr algn="l"/>
            <a:r>
              <a:rPr lang="en-US" sz="2800" dirty="0"/>
              <a:t>Let op: </a:t>
            </a:r>
            <a:r>
              <a:rPr lang="en-US" sz="2800" dirty="0" err="1"/>
              <a:t>als</a:t>
            </a:r>
            <a:r>
              <a:rPr lang="en-US" sz="2800" dirty="0"/>
              <a:t> er </a:t>
            </a:r>
            <a:r>
              <a:rPr lang="en-US" sz="2800" dirty="0" err="1"/>
              <a:t>documenten</a:t>
            </a:r>
            <a:r>
              <a:rPr lang="en-US" sz="2800" dirty="0"/>
              <a:t> </a:t>
            </a:r>
            <a:r>
              <a:rPr lang="en-US" sz="2800" dirty="0" err="1"/>
              <a:t>worden</a:t>
            </a:r>
            <a:r>
              <a:rPr lang="en-US" sz="2800" dirty="0"/>
              <a:t> </a:t>
            </a:r>
            <a:r>
              <a:rPr lang="en-US" sz="2800" dirty="0" err="1"/>
              <a:t>opgevraagd</a:t>
            </a:r>
            <a:r>
              <a:rPr lang="en-US" sz="2800" dirty="0"/>
              <a:t> in de RFI, upload </a:t>
            </a:r>
            <a:r>
              <a:rPr lang="en-US" sz="2800" dirty="0" err="1"/>
              <a:t>deze</a:t>
            </a:r>
            <a:r>
              <a:rPr lang="en-US" sz="2800" dirty="0"/>
              <a:t> dan </a:t>
            </a:r>
            <a:r>
              <a:rPr lang="en-US" sz="2800" dirty="0" err="1"/>
              <a:t>niet</a:t>
            </a:r>
            <a:r>
              <a:rPr lang="en-US" sz="2800" dirty="0"/>
              <a:t> </a:t>
            </a:r>
            <a:r>
              <a:rPr lang="en-US" sz="2800" dirty="0" err="1"/>
              <a:t>binnen</a:t>
            </a:r>
            <a:r>
              <a:rPr lang="en-US" sz="2800" dirty="0"/>
              <a:t> de RFI </a:t>
            </a:r>
            <a:r>
              <a:rPr lang="en-US" sz="2800" dirty="0" err="1"/>
              <a:t>zelf</a:t>
            </a:r>
            <a:r>
              <a:rPr lang="en-US" sz="2800" dirty="0"/>
              <a:t>, maar in het dossier.</a:t>
            </a:r>
          </a:p>
          <a:p>
            <a:pPr algn="l"/>
            <a:endParaRPr lang="en-US" sz="2800" dirty="0"/>
          </a:p>
          <a:p>
            <a:pPr algn="l"/>
            <a:r>
              <a:rPr lang="en-US" sz="2800" dirty="0"/>
              <a:t>De ‘Add document’ </a:t>
            </a:r>
            <a:r>
              <a:rPr lang="en-US" sz="2800" dirty="0" err="1"/>
              <a:t>knoppen</a:t>
            </a:r>
            <a:r>
              <a:rPr lang="en-US" sz="2800" dirty="0"/>
              <a:t> (2 </a:t>
            </a:r>
            <a:r>
              <a:rPr lang="en-US" sz="2800" dirty="0" err="1"/>
              <a:t>bovenaan</a:t>
            </a:r>
            <a:r>
              <a:rPr lang="en-US" sz="2800" dirty="0"/>
              <a:t> de RFI, </a:t>
            </a:r>
            <a:r>
              <a:rPr lang="en-US" sz="2800" dirty="0" err="1"/>
              <a:t>en</a:t>
            </a:r>
            <a:r>
              <a:rPr lang="en-US" sz="2800" dirty="0"/>
              <a:t> </a:t>
            </a:r>
            <a:r>
              <a:rPr lang="en-US" sz="2800" dirty="0" err="1"/>
              <a:t>eentje</a:t>
            </a:r>
            <a:r>
              <a:rPr lang="en-US" sz="2800" dirty="0"/>
              <a:t> per consideration) </a:t>
            </a:r>
            <a:r>
              <a:rPr lang="en-US" sz="2800" dirty="0" err="1"/>
              <a:t>zijn</a:t>
            </a:r>
            <a:r>
              <a:rPr lang="en-US" sz="2800" dirty="0"/>
              <a:t> </a:t>
            </a:r>
            <a:r>
              <a:rPr lang="en-US" sz="2800" dirty="0" err="1"/>
              <a:t>optioneel</a:t>
            </a:r>
            <a:r>
              <a:rPr lang="en-US" sz="2800" dirty="0"/>
              <a:t>, </a:t>
            </a:r>
            <a:r>
              <a:rPr lang="en-US" sz="2800" dirty="0" err="1"/>
              <a:t>en</a:t>
            </a:r>
            <a:r>
              <a:rPr lang="en-US" sz="2800" dirty="0"/>
              <a:t> </a:t>
            </a:r>
            <a:r>
              <a:rPr lang="en-US" sz="2800" dirty="0" err="1"/>
              <a:t>niet</a:t>
            </a:r>
            <a:r>
              <a:rPr lang="en-US" sz="2800" dirty="0"/>
              <a:t> </a:t>
            </a:r>
            <a:r>
              <a:rPr lang="en-US" sz="2800" dirty="0" err="1"/>
              <a:t>bedoeld</a:t>
            </a:r>
            <a:r>
              <a:rPr lang="en-US" sz="2800" dirty="0"/>
              <a:t> </a:t>
            </a:r>
            <a:r>
              <a:rPr lang="en-US" sz="2800" dirty="0" err="1"/>
              <a:t>voor</a:t>
            </a:r>
            <a:r>
              <a:rPr lang="en-US" sz="2800" dirty="0"/>
              <a:t> </a:t>
            </a:r>
            <a:r>
              <a:rPr lang="en-US" sz="2800" dirty="0" err="1"/>
              <a:t>dossierdocumenten</a:t>
            </a:r>
            <a:r>
              <a:rPr lang="en-US" sz="2800" dirty="0"/>
              <a:t>. Ze </a:t>
            </a:r>
            <a:r>
              <a:rPr lang="en-US" sz="2800" dirty="0" err="1"/>
              <a:t>kunnen</a:t>
            </a:r>
            <a:r>
              <a:rPr lang="en-US" sz="2800" dirty="0"/>
              <a:t> </a:t>
            </a:r>
            <a:r>
              <a:rPr lang="en-US" sz="2800" dirty="0" err="1"/>
              <a:t>alleen</a:t>
            </a:r>
            <a:r>
              <a:rPr lang="en-US" sz="2800" dirty="0"/>
              <a:t> </a:t>
            </a:r>
            <a:r>
              <a:rPr lang="en-US" sz="2800" dirty="0" err="1"/>
              <a:t>gebruikt</a:t>
            </a:r>
            <a:r>
              <a:rPr lang="en-US" sz="2800" dirty="0"/>
              <a:t> </a:t>
            </a:r>
            <a:r>
              <a:rPr lang="en-US" sz="2800" dirty="0" err="1"/>
              <a:t>worden</a:t>
            </a:r>
            <a:r>
              <a:rPr lang="en-US" sz="2800" dirty="0"/>
              <a:t> om de </a:t>
            </a:r>
            <a:r>
              <a:rPr lang="en-US" sz="2800" dirty="0" err="1"/>
              <a:t>reactie</a:t>
            </a:r>
            <a:r>
              <a:rPr lang="en-US" sz="2800" dirty="0"/>
              <a:t> op de </a:t>
            </a:r>
            <a:r>
              <a:rPr lang="en-US" sz="2800" dirty="0" err="1"/>
              <a:t>vragen</a:t>
            </a:r>
            <a:r>
              <a:rPr lang="en-US" sz="2800" dirty="0"/>
              <a:t> in </a:t>
            </a:r>
            <a:r>
              <a:rPr lang="en-US" sz="2800" dirty="0" err="1"/>
              <a:t>documentvorm</a:t>
            </a:r>
            <a:r>
              <a:rPr lang="en-US" sz="2800" dirty="0"/>
              <a:t> te </a:t>
            </a:r>
            <a:r>
              <a:rPr lang="en-US" sz="2800" dirty="0" err="1"/>
              <a:t>uploaden</a:t>
            </a:r>
            <a:r>
              <a:rPr lang="en-US" sz="2800" dirty="0"/>
              <a:t>.</a:t>
            </a:r>
          </a:p>
        </p:txBody>
      </p:sp>
      <p:pic>
        <p:nvPicPr>
          <p:cNvPr id="8" name="Picture 7">
            <a:extLst>
              <a:ext uri="{FF2B5EF4-FFF2-40B4-BE49-F238E27FC236}">
                <a16:creationId xmlns:a16="http://schemas.microsoft.com/office/drawing/2014/main" id="{97E5D8D3-77CA-C9C9-4909-57BE142B16A3}"/>
              </a:ext>
            </a:extLst>
          </p:cNvPr>
          <p:cNvPicPr>
            <a:picLocks noChangeAspect="1"/>
          </p:cNvPicPr>
          <p:nvPr/>
        </p:nvPicPr>
        <p:blipFill>
          <a:blip r:embed="rId2"/>
          <a:stretch>
            <a:fillRect/>
          </a:stretch>
        </p:blipFill>
        <p:spPr>
          <a:xfrm>
            <a:off x="544600" y="364556"/>
            <a:ext cx="9902272" cy="6756844"/>
          </a:xfrm>
          <a:prstGeom prst="rect">
            <a:avLst/>
          </a:prstGeom>
          <a:ln>
            <a:solidFill>
              <a:schemeClr val="tx1"/>
            </a:solidFill>
          </a:ln>
        </p:spPr>
      </p:pic>
      <p:cxnSp>
        <p:nvCxnSpPr>
          <p:cNvPr id="5" name="Straight Arrow Connector 4">
            <a:extLst>
              <a:ext uri="{FF2B5EF4-FFF2-40B4-BE49-F238E27FC236}">
                <a16:creationId xmlns:a16="http://schemas.microsoft.com/office/drawing/2014/main" id="{4A96B12E-2EA8-F784-5F7E-4B41837CB07D}"/>
              </a:ext>
            </a:extLst>
          </p:cNvPr>
          <p:cNvCxnSpPr>
            <a:cxnSpLocks/>
          </p:cNvCxnSpPr>
          <p:nvPr/>
        </p:nvCxnSpPr>
        <p:spPr>
          <a:xfrm flipV="1">
            <a:off x="6335058" y="1137238"/>
            <a:ext cx="1685364" cy="5737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94ECDE0-F860-BA85-830C-F004BFBEE146}"/>
              </a:ext>
            </a:extLst>
          </p:cNvPr>
          <p:cNvSpPr txBox="1"/>
          <p:nvPr/>
        </p:nvSpPr>
        <p:spPr>
          <a:xfrm>
            <a:off x="4625844" y="5898490"/>
            <a:ext cx="3760695" cy="707886"/>
          </a:xfrm>
          <a:prstGeom prst="rect">
            <a:avLst/>
          </a:prstGeom>
          <a:noFill/>
        </p:spPr>
        <p:txBody>
          <a:bodyPr wrap="square">
            <a:spAutoFit/>
          </a:bodyPr>
          <a:lstStyle/>
          <a:p>
            <a:r>
              <a:rPr lang="en-US" sz="2000" dirty="0">
                <a:solidFill>
                  <a:srgbClr val="FF0000"/>
                </a:solidFill>
              </a:rPr>
              <a:t>RFI Response cover </a:t>
            </a:r>
          </a:p>
          <a:p>
            <a:r>
              <a:rPr lang="en-US" sz="2000" dirty="0">
                <a:solidFill>
                  <a:srgbClr val="FF0000"/>
                </a:solidFill>
              </a:rPr>
              <a:t>letters (optional)</a:t>
            </a:r>
          </a:p>
        </p:txBody>
      </p:sp>
      <p:cxnSp>
        <p:nvCxnSpPr>
          <p:cNvPr id="10" name="Straight Arrow Connector 9">
            <a:extLst>
              <a:ext uri="{FF2B5EF4-FFF2-40B4-BE49-F238E27FC236}">
                <a16:creationId xmlns:a16="http://schemas.microsoft.com/office/drawing/2014/main" id="{98B944F5-C3F4-4BC2-AE61-1060B722947E}"/>
              </a:ext>
            </a:extLst>
          </p:cNvPr>
          <p:cNvCxnSpPr>
            <a:cxnSpLocks/>
          </p:cNvCxnSpPr>
          <p:nvPr/>
        </p:nvCxnSpPr>
        <p:spPr>
          <a:xfrm flipV="1">
            <a:off x="7781364" y="5832929"/>
            <a:ext cx="651436" cy="4001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3891F5B-098D-8AC6-DD0E-1E0A2225A2F7}"/>
              </a:ext>
            </a:extLst>
          </p:cNvPr>
          <p:cNvCxnSpPr>
            <a:cxnSpLocks/>
          </p:cNvCxnSpPr>
          <p:nvPr/>
        </p:nvCxnSpPr>
        <p:spPr>
          <a:xfrm>
            <a:off x="7781364" y="6268904"/>
            <a:ext cx="651436" cy="3927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9">
            <a:extLst>
              <a:ext uri="{FF2B5EF4-FFF2-40B4-BE49-F238E27FC236}">
                <a16:creationId xmlns:a16="http://schemas.microsoft.com/office/drawing/2014/main" id="{44E32061-D7EE-3C54-943F-3719610C4A8E}"/>
              </a:ext>
            </a:extLst>
          </p:cNvPr>
          <p:cNvPicPr>
            <a:picLocks noChangeAspect="1"/>
          </p:cNvPicPr>
          <p:nvPr/>
        </p:nvPicPr>
        <p:blipFill>
          <a:blip r:embed="rId3"/>
          <a:stretch>
            <a:fillRect/>
          </a:stretch>
        </p:blipFill>
        <p:spPr>
          <a:xfrm>
            <a:off x="477912" y="8714000"/>
            <a:ext cx="10153816" cy="4530164"/>
          </a:xfrm>
          <a:prstGeom prst="rect">
            <a:avLst/>
          </a:prstGeom>
          <a:ln>
            <a:solidFill>
              <a:schemeClr val="tx1"/>
            </a:solidFill>
          </a:ln>
        </p:spPr>
      </p:pic>
      <p:sp>
        <p:nvSpPr>
          <p:cNvPr id="3" name="TextBox 20">
            <a:extLst>
              <a:ext uri="{FF2B5EF4-FFF2-40B4-BE49-F238E27FC236}">
                <a16:creationId xmlns:a16="http://schemas.microsoft.com/office/drawing/2014/main" id="{4F3ACB78-EB0D-57A9-F321-8D2669E67D5B}"/>
              </a:ext>
            </a:extLst>
          </p:cNvPr>
          <p:cNvSpPr txBox="1"/>
          <p:nvPr/>
        </p:nvSpPr>
        <p:spPr>
          <a:xfrm>
            <a:off x="10978776" y="9163200"/>
            <a:ext cx="12927311" cy="3108543"/>
          </a:xfrm>
          <a:prstGeom prst="rect">
            <a:avLst/>
          </a:prstGeom>
          <a:noFill/>
        </p:spPr>
        <p:txBody>
          <a:bodyPr wrap="square">
            <a:spAutoFit/>
          </a:bodyPr>
          <a:lstStyle/>
          <a:p>
            <a:pPr algn="l"/>
            <a:r>
              <a:rPr lang="en-US" sz="2800" dirty="0"/>
              <a:t>Als alle </a:t>
            </a:r>
            <a:r>
              <a:rPr lang="en-US" sz="2800" dirty="0" err="1"/>
              <a:t>wijzigingen</a:t>
            </a:r>
            <a:r>
              <a:rPr lang="en-US" sz="2800" dirty="0"/>
              <a:t> </a:t>
            </a:r>
            <a:r>
              <a:rPr lang="en-US" sz="2800" dirty="0" err="1"/>
              <a:t>zijn</a:t>
            </a:r>
            <a:r>
              <a:rPr lang="en-US" sz="2800" dirty="0"/>
              <a:t> </a:t>
            </a:r>
            <a:r>
              <a:rPr lang="en-US" sz="2800" dirty="0" err="1"/>
              <a:t>aangebracht</a:t>
            </a:r>
            <a:r>
              <a:rPr lang="en-US" sz="2800" dirty="0"/>
              <a:t>, </a:t>
            </a:r>
            <a:r>
              <a:rPr lang="en-US" sz="2800" dirty="0" err="1"/>
              <a:t>navigeer</a:t>
            </a:r>
            <a:r>
              <a:rPr lang="en-US" sz="2800" dirty="0"/>
              <a:t> dan </a:t>
            </a:r>
            <a:r>
              <a:rPr lang="en-US" sz="2800" dirty="0" err="1"/>
              <a:t>terug</a:t>
            </a:r>
            <a:r>
              <a:rPr lang="en-US" sz="2800" dirty="0"/>
              <a:t> </a:t>
            </a:r>
            <a:r>
              <a:rPr lang="en-US" sz="2800" dirty="0" err="1"/>
              <a:t>naar</a:t>
            </a:r>
            <a:r>
              <a:rPr lang="en-US" sz="2800" dirty="0"/>
              <a:t> de RFI.</a:t>
            </a:r>
          </a:p>
          <a:p>
            <a:pPr algn="l"/>
            <a:r>
              <a:rPr lang="en-US" sz="2800" dirty="0"/>
              <a:t>Sluit het RFI-slot </a:t>
            </a:r>
            <a:r>
              <a:rPr lang="en-US" sz="2800" dirty="0" err="1"/>
              <a:t>linksbovenin</a:t>
            </a:r>
            <a:r>
              <a:rPr lang="en-US" sz="2800" dirty="0"/>
              <a:t>. </a:t>
            </a:r>
          </a:p>
          <a:p>
            <a:pPr algn="l"/>
            <a:endParaRPr lang="en-US" sz="2800" dirty="0"/>
          </a:p>
          <a:p>
            <a:pPr algn="l"/>
            <a:endParaRPr lang="en-US" sz="2800" dirty="0"/>
          </a:p>
          <a:p>
            <a:pPr algn="l"/>
            <a:r>
              <a:rPr lang="en-US" sz="2800" dirty="0"/>
              <a:t>Upload </a:t>
            </a:r>
            <a:r>
              <a:rPr lang="en-US" sz="2800" dirty="0" err="1"/>
              <a:t>hier</a:t>
            </a:r>
            <a:r>
              <a:rPr lang="en-US" sz="2800" dirty="0"/>
              <a:t> de ‘List of Changes’ via de knop ‘Add document’, </a:t>
            </a:r>
            <a:r>
              <a:rPr lang="en-US" sz="2800" dirty="0" err="1"/>
              <a:t>waarin</a:t>
            </a:r>
            <a:r>
              <a:rPr lang="en-US" sz="2800" dirty="0"/>
              <a:t> alle </a:t>
            </a:r>
            <a:r>
              <a:rPr lang="en-US" sz="2800" dirty="0" err="1"/>
              <a:t>aangebrachte</a:t>
            </a:r>
            <a:r>
              <a:rPr lang="en-US" sz="2800" dirty="0"/>
              <a:t> </a:t>
            </a:r>
            <a:r>
              <a:rPr lang="en-US" sz="2800" dirty="0" err="1"/>
              <a:t>wijzigingen</a:t>
            </a:r>
            <a:r>
              <a:rPr lang="en-US" sz="2800" dirty="0"/>
              <a:t> </a:t>
            </a:r>
            <a:r>
              <a:rPr lang="en-US" sz="2800" dirty="0" err="1"/>
              <a:t>zijn</a:t>
            </a:r>
            <a:r>
              <a:rPr lang="en-US" sz="2800" dirty="0"/>
              <a:t> </a:t>
            </a:r>
            <a:r>
              <a:rPr lang="en-US" sz="2800" dirty="0" err="1"/>
              <a:t>opgesomd</a:t>
            </a:r>
            <a:r>
              <a:rPr lang="en-US" sz="2800" dirty="0"/>
              <a:t>. </a:t>
            </a:r>
            <a:r>
              <a:rPr lang="en-US" sz="2800" dirty="0" err="1"/>
              <a:t>Gebruik</a:t>
            </a:r>
            <a:r>
              <a:rPr lang="en-US" sz="2800" dirty="0"/>
              <a:t> </a:t>
            </a:r>
            <a:r>
              <a:rPr lang="en-US" sz="2800" dirty="0" err="1"/>
              <a:t>hiervoor</a:t>
            </a:r>
            <a:r>
              <a:rPr lang="en-US" sz="2800" dirty="0"/>
              <a:t> het </a:t>
            </a:r>
            <a:r>
              <a:rPr lang="en-US" sz="2800" dirty="0" err="1"/>
              <a:t>verplichte</a:t>
            </a:r>
            <a:r>
              <a:rPr lang="en-US" sz="2800" dirty="0"/>
              <a:t> template van de CTCG.</a:t>
            </a:r>
          </a:p>
        </p:txBody>
      </p:sp>
      <p:cxnSp>
        <p:nvCxnSpPr>
          <p:cNvPr id="6" name="Straight Arrow Connector 22">
            <a:extLst>
              <a:ext uri="{FF2B5EF4-FFF2-40B4-BE49-F238E27FC236}">
                <a16:creationId xmlns:a16="http://schemas.microsoft.com/office/drawing/2014/main" id="{55CA92D6-F135-F255-1D7D-A5F3CC322B5C}"/>
              </a:ext>
            </a:extLst>
          </p:cNvPr>
          <p:cNvCxnSpPr>
            <a:cxnSpLocks/>
          </p:cNvCxnSpPr>
          <p:nvPr/>
        </p:nvCxnSpPr>
        <p:spPr>
          <a:xfrm flipV="1">
            <a:off x="1410450" y="11199907"/>
            <a:ext cx="878540" cy="53711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25">
            <a:extLst>
              <a:ext uri="{FF2B5EF4-FFF2-40B4-BE49-F238E27FC236}">
                <a16:creationId xmlns:a16="http://schemas.microsoft.com/office/drawing/2014/main" id="{F6D46A16-259B-05D9-B8B2-E5BFCFC11A0A}"/>
              </a:ext>
            </a:extLst>
          </p:cNvPr>
          <p:cNvCxnSpPr>
            <a:cxnSpLocks/>
          </p:cNvCxnSpPr>
          <p:nvPr/>
        </p:nvCxnSpPr>
        <p:spPr>
          <a:xfrm>
            <a:off x="4231341" y="12425082"/>
            <a:ext cx="4566024" cy="309384"/>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68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Afbeelding" descr="Afbeelding"/>
          <p:cNvPicPr>
            <a:picLocks noChangeAspect="1"/>
          </p:cNvPicPr>
          <p:nvPr/>
        </p:nvPicPr>
        <p:blipFill>
          <a:blip r:embed="rId3"/>
          <a:stretch>
            <a:fillRect/>
          </a:stretch>
        </p:blipFill>
        <p:spPr>
          <a:xfrm>
            <a:off x="22977507" y="13018282"/>
            <a:ext cx="1085786" cy="386087"/>
          </a:xfrm>
          <a:prstGeom prst="rect">
            <a:avLst/>
          </a:prstGeom>
          <a:ln w="12700">
            <a:miter lim="400000"/>
          </a:ln>
        </p:spPr>
      </p:pic>
      <p:pic>
        <p:nvPicPr>
          <p:cNvPr id="167" name="Afbeelding" descr="Afbeelding"/>
          <p:cNvPicPr>
            <a:picLocks noChangeAspect="1"/>
          </p:cNvPicPr>
          <p:nvPr/>
        </p:nvPicPr>
        <p:blipFill>
          <a:blip r:embed="rId4"/>
          <a:stretch>
            <a:fillRect/>
          </a:stretch>
        </p:blipFill>
        <p:spPr>
          <a:xfrm rot="10800000">
            <a:off x="21022653" y="-2436"/>
            <a:ext cx="1771048" cy="651265"/>
          </a:xfrm>
          <a:prstGeom prst="rect">
            <a:avLst/>
          </a:prstGeom>
          <a:ln w="12700">
            <a:miter lim="400000"/>
          </a:ln>
        </p:spPr>
      </p:pic>
      <p:sp>
        <p:nvSpPr>
          <p:cNvPr id="171" name="Subheading van de slide komt hier"/>
          <p:cNvSpPr txBox="1"/>
          <p:nvPr/>
        </p:nvSpPr>
        <p:spPr>
          <a:xfrm>
            <a:off x="1943844" y="3154044"/>
            <a:ext cx="9628556" cy="9637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numCol="1"/>
          <a:lstStyle>
            <a:lvl1pPr algn="l" defTabSz="1143000">
              <a:lnSpc>
                <a:spcPct val="90000"/>
              </a:lnSpc>
              <a:defRPr sz="5000">
                <a:solidFill>
                  <a:srgbClr val="2C6798"/>
                </a:solidFill>
                <a:latin typeface="+mn-lt"/>
                <a:ea typeface="+mn-ea"/>
                <a:cs typeface="+mn-cs"/>
                <a:sym typeface="ITCFranklinGothic LT Pro CnDm"/>
              </a:defRPr>
            </a:lvl1pPr>
          </a:lstStyle>
          <a:p>
            <a:r>
              <a:rPr lang="nl-NL" dirty="0"/>
              <a:t>CTIS is niet altijd logisch en gebruiksvriendelijk</a:t>
            </a:r>
          </a:p>
          <a:p>
            <a:endParaRPr lang="nl-NL" dirty="0"/>
          </a:p>
          <a:p>
            <a:r>
              <a:rPr lang="nl-NL" dirty="0"/>
              <a:t>CTR-procedures zijn lang en nieuw</a:t>
            </a:r>
          </a:p>
          <a:p>
            <a:endParaRPr lang="nl-NL" dirty="0"/>
          </a:p>
          <a:p>
            <a:r>
              <a:rPr lang="nl-NL" dirty="0"/>
              <a:t>CTIS is een systeem van de EMA, CCMO en </a:t>
            </a:r>
            <a:r>
              <a:rPr lang="nl-NL" dirty="0" err="1"/>
              <a:t>METCs</a:t>
            </a:r>
            <a:r>
              <a:rPr lang="nl-NL" dirty="0"/>
              <a:t> zijn gebruikers</a:t>
            </a:r>
          </a:p>
          <a:p>
            <a:endParaRPr lang="nl-NL" dirty="0"/>
          </a:p>
          <a:p>
            <a:r>
              <a:rPr lang="nl-NL" dirty="0"/>
              <a:t>Internationale harmonisatie: al veel winst geboekt, lange weg te gaan</a:t>
            </a:r>
          </a:p>
          <a:p>
            <a:endParaRPr lang="nl-NL" dirty="0"/>
          </a:p>
          <a:p>
            <a:r>
              <a:rPr lang="nl-NL" dirty="0"/>
              <a:t>Goede voorbereiding = </a:t>
            </a:r>
          </a:p>
          <a:p>
            <a:r>
              <a:rPr lang="nl-NL" dirty="0"/>
              <a:t>soepele validatiefase</a:t>
            </a:r>
          </a:p>
        </p:txBody>
      </p:sp>
      <p:sp>
        <p:nvSpPr>
          <p:cNvPr id="172" name="Titel van de slide komt hier"/>
          <p:cNvSpPr txBox="1"/>
          <p:nvPr/>
        </p:nvSpPr>
        <p:spPr>
          <a:xfrm>
            <a:off x="3868327" y="1663959"/>
            <a:ext cx="4092331"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en-US" dirty="0"/>
              <a:t>Feiten</a:t>
            </a:r>
            <a:endParaRPr dirty="0"/>
          </a:p>
        </p:txBody>
      </p:sp>
      <p:sp>
        <p:nvSpPr>
          <p:cNvPr id="2" name="Titel van de slide komt hier">
            <a:extLst>
              <a:ext uri="{FF2B5EF4-FFF2-40B4-BE49-F238E27FC236}">
                <a16:creationId xmlns:a16="http://schemas.microsoft.com/office/drawing/2014/main" id="{127586CE-B7AA-57D4-5522-4879AD838DE1}"/>
              </a:ext>
            </a:extLst>
          </p:cNvPr>
          <p:cNvSpPr txBox="1"/>
          <p:nvPr/>
        </p:nvSpPr>
        <p:spPr>
          <a:xfrm>
            <a:off x="15103862" y="1663958"/>
            <a:ext cx="4092331"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en-US" dirty="0"/>
              <a:t>Fabels</a:t>
            </a:r>
            <a:endParaRPr dirty="0"/>
          </a:p>
        </p:txBody>
      </p:sp>
      <p:sp>
        <p:nvSpPr>
          <p:cNvPr id="3" name="Subheading van de slide komt hier">
            <a:extLst>
              <a:ext uri="{FF2B5EF4-FFF2-40B4-BE49-F238E27FC236}">
                <a16:creationId xmlns:a16="http://schemas.microsoft.com/office/drawing/2014/main" id="{7D710234-DCE7-2DE0-F4DA-F056EBA49D12}"/>
              </a:ext>
            </a:extLst>
          </p:cNvPr>
          <p:cNvSpPr txBox="1"/>
          <p:nvPr/>
        </p:nvSpPr>
        <p:spPr>
          <a:xfrm>
            <a:off x="13026752" y="3154044"/>
            <a:ext cx="9390185" cy="9637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numCol="1"/>
          <a:lstStyle>
            <a:lvl1pPr algn="l" defTabSz="1143000">
              <a:lnSpc>
                <a:spcPct val="90000"/>
              </a:lnSpc>
              <a:defRPr sz="5000">
                <a:solidFill>
                  <a:srgbClr val="2C6798"/>
                </a:solidFill>
                <a:latin typeface="+mn-lt"/>
                <a:ea typeface="+mn-ea"/>
                <a:cs typeface="+mn-cs"/>
                <a:sym typeface="ITCFranklinGothic LT Pro CnDm"/>
              </a:defRPr>
            </a:lvl1pPr>
          </a:lstStyle>
          <a:p>
            <a:r>
              <a:rPr lang="nl-NL" dirty="0"/>
              <a:t>CTIS is niet te leren</a:t>
            </a:r>
          </a:p>
          <a:p>
            <a:endParaRPr lang="nl-NL" dirty="0"/>
          </a:p>
          <a:p>
            <a:endParaRPr lang="nl-NL" dirty="0"/>
          </a:p>
          <a:p>
            <a:r>
              <a:rPr lang="nl-NL" dirty="0"/>
              <a:t>CTR-procedures zijn niet te leren</a:t>
            </a:r>
          </a:p>
          <a:p>
            <a:endParaRPr lang="nl-NL" dirty="0"/>
          </a:p>
          <a:p>
            <a:r>
              <a:rPr lang="nl-NL" dirty="0"/>
              <a:t>CTIS wordt beheerd door de nationale autoriteiten</a:t>
            </a:r>
          </a:p>
          <a:p>
            <a:endParaRPr lang="nl-NL" dirty="0"/>
          </a:p>
          <a:p>
            <a:r>
              <a:rPr lang="nl-NL" dirty="0"/>
              <a:t>Elk land gaat zijn eigen weg</a:t>
            </a:r>
          </a:p>
          <a:p>
            <a:endParaRPr lang="nl-NL" dirty="0"/>
          </a:p>
          <a:p>
            <a:endParaRPr lang="nl-NL" dirty="0"/>
          </a:p>
          <a:p>
            <a:r>
              <a:rPr lang="nl-NL" dirty="0"/>
              <a:t>CCMO is nooit tevreden</a:t>
            </a:r>
          </a:p>
        </p:txBody>
      </p:sp>
      <p:sp>
        <p:nvSpPr>
          <p:cNvPr id="7" name="Tekstvak 6">
            <a:extLst>
              <a:ext uri="{FF2B5EF4-FFF2-40B4-BE49-F238E27FC236}">
                <a16:creationId xmlns:a16="http://schemas.microsoft.com/office/drawing/2014/main" id="{8E34D94A-AF27-8CA0-2E7D-46CF5F2069EF}"/>
              </a:ext>
            </a:extLst>
          </p:cNvPr>
          <p:cNvSpPr txBox="1"/>
          <p:nvPr/>
        </p:nvSpPr>
        <p:spPr>
          <a:xfrm>
            <a:off x="9830634" y="0"/>
            <a:ext cx="3844192" cy="2416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5100" spc="-209" dirty="0">
                <a:solidFill>
                  <a:srgbClr val="D2762B"/>
                </a:solidFill>
                <a:latin typeface="+mn-lt"/>
                <a:ea typeface="+mn-ea"/>
                <a:cs typeface="+mn-cs"/>
              </a:rPr>
              <a:t>CTIS</a:t>
            </a:r>
            <a:endParaRPr lang="nl-NL" sz="10500" spc="-209" dirty="0">
              <a:solidFill>
                <a:srgbClr val="D2762B"/>
              </a:solidFill>
              <a:latin typeface="+mn-lt"/>
              <a:ea typeface="+mn-ea"/>
              <a:cs typeface="+mn-cs"/>
              <a:sym typeface="ITCFranklinGothic LT Pro CnDm"/>
            </a:endParaRPr>
          </a:p>
        </p:txBody>
      </p:sp>
      <p:cxnSp>
        <p:nvCxnSpPr>
          <p:cNvPr id="9" name="Rechte verbindingslijn 8">
            <a:extLst>
              <a:ext uri="{FF2B5EF4-FFF2-40B4-BE49-F238E27FC236}">
                <a16:creationId xmlns:a16="http://schemas.microsoft.com/office/drawing/2014/main" id="{1C5A1548-C249-E202-3751-864E64CDEC80}"/>
              </a:ext>
            </a:extLst>
          </p:cNvPr>
          <p:cNvCxnSpPr/>
          <p:nvPr/>
        </p:nvCxnSpPr>
        <p:spPr>
          <a:xfrm>
            <a:off x="986118" y="3046470"/>
            <a:ext cx="22519341" cy="0"/>
          </a:xfrm>
          <a:prstGeom prst="line">
            <a:avLst/>
          </a:prstGeom>
          <a:noFill/>
          <a:ln w="2857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10" name="Rechte verbindingslijn 9">
            <a:extLst>
              <a:ext uri="{FF2B5EF4-FFF2-40B4-BE49-F238E27FC236}">
                <a16:creationId xmlns:a16="http://schemas.microsoft.com/office/drawing/2014/main" id="{A0594E5C-8211-C9F1-527C-B5D71430F31E}"/>
              </a:ext>
            </a:extLst>
          </p:cNvPr>
          <p:cNvCxnSpPr>
            <a:cxnSpLocks/>
          </p:cNvCxnSpPr>
          <p:nvPr/>
        </p:nvCxnSpPr>
        <p:spPr>
          <a:xfrm flipV="1">
            <a:off x="11752730" y="2284470"/>
            <a:ext cx="0" cy="10733812"/>
          </a:xfrm>
          <a:prstGeom prst="line">
            <a:avLst/>
          </a:prstGeom>
          <a:noFill/>
          <a:ln w="2857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960178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1">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547A9E55-1E71-42F8-DAED-64A7B245EDAC}"/>
              </a:ext>
            </a:extLst>
          </p:cNvPr>
          <p:cNvGrpSpPr/>
          <p:nvPr/>
        </p:nvGrpSpPr>
        <p:grpSpPr>
          <a:xfrm>
            <a:off x="12675806" y="490071"/>
            <a:ext cx="10831784" cy="12735858"/>
            <a:chOff x="1099955" y="705221"/>
            <a:chExt cx="10831784" cy="12735858"/>
          </a:xfrm>
        </p:grpSpPr>
        <p:pic>
          <p:nvPicPr>
            <p:cNvPr id="7" name="Picture 6">
              <a:extLst>
                <a:ext uri="{FF2B5EF4-FFF2-40B4-BE49-F238E27FC236}">
                  <a16:creationId xmlns:a16="http://schemas.microsoft.com/office/drawing/2014/main" id="{DFB37D5F-2AAA-1106-7DC0-2F94FE35BA18}"/>
                </a:ext>
              </a:extLst>
            </p:cNvPr>
            <p:cNvPicPr>
              <a:picLocks noChangeAspect="1"/>
            </p:cNvPicPr>
            <p:nvPr/>
          </p:nvPicPr>
          <p:blipFill>
            <a:blip r:embed="rId2"/>
            <a:stretch>
              <a:fillRect/>
            </a:stretch>
          </p:blipFill>
          <p:spPr>
            <a:xfrm>
              <a:off x="1099955" y="705221"/>
              <a:ext cx="10831784" cy="12735858"/>
            </a:xfrm>
            <a:prstGeom prst="rect">
              <a:avLst/>
            </a:prstGeom>
            <a:ln>
              <a:solidFill>
                <a:schemeClr val="tx1"/>
              </a:solidFill>
            </a:ln>
          </p:spPr>
        </p:pic>
        <p:sp>
          <p:nvSpPr>
            <p:cNvPr id="8" name="TextBox 7">
              <a:extLst>
                <a:ext uri="{FF2B5EF4-FFF2-40B4-BE49-F238E27FC236}">
                  <a16:creationId xmlns:a16="http://schemas.microsoft.com/office/drawing/2014/main" id="{B77F9156-76FD-9392-06C9-65FF7A4B1522}"/>
                </a:ext>
              </a:extLst>
            </p:cNvPr>
            <p:cNvSpPr txBox="1"/>
            <p:nvPr/>
          </p:nvSpPr>
          <p:spPr>
            <a:xfrm>
              <a:off x="1099955" y="7073150"/>
              <a:ext cx="7790330" cy="400110"/>
            </a:xfrm>
            <a:prstGeom prst="rect">
              <a:avLst/>
            </a:prstGeom>
            <a:noFill/>
          </p:spPr>
          <p:txBody>
            <a:bodyPr wrap="square">
              <a:spAutoFit/>
            </a:bodyPr>
            <a:lstStyle/>
            <a:p>
              <a:r>
                <a:rPr lang="en-US" sz="2000" dirty="0">
                  <a:solidFill>
                    <a:schemeClr val="tx1"/>
                  </a:solidFill>
                </a:rPr>
                <a:t>.....................…..</a:t>
              </a:r>
            </a:p>
          </p:txBody>
        </p:sp>
      </p:grpSp>
      <p:sp>
        <p:nvSpPr>
          <p:cNvPr id="9" name="TextBox 8">
            <a:extLst>
              <a:ext uri="{FF2B5EF4-FFF2-40B4-BE49-F238E27FC236}">
                <a16:creationId xmlns:a16="http://schemas.microsoft.com/office/drawing/2014/main" id="{FE7EFD22-CCC2-BA5F-12E1-DA41C8C50E87}"/>
              </a:ext>
            </a:extLst>
          </p:cNvPr>
          <p:cNvSpPr txBox="1"/>
          <p:nvPr/>
        </p:nvSpPr>
        <p:spPr>
          <a:xfrm>
            <a:off x="525927" y="1362636"/>
            <a:ext cx="11522638" cy="9264075"/>
          </a:xfrm>
          <a:prstGeom prst="rect">
            <a:avLst/>
          </a:prstGeom>
          <a:noFill/>
        </p:spPr>
        <p:txBody>
          <a:bodyPr wrap="square">
            <a:spAutoFit/>
          </a:bodyPr>
          <a:lstStyle/>
          <a:p>
            <a:pPr algn="l"/>
            <a:r>
              <a:rPr lang="en-US" sz="3600" b="1" dirty="0" err="1"/>
              <a:t>Indienen</a:t>
            </a:r>
            <a:r>
              <a:rPr lang="en-US" sz="3600" b="1" dirty="0"/>
              <a:t> van de RFI Response </a:t>
            </a:r>
            <a:r>
              <a:rPr lang="en-US" sz="3600" b="1" dirty="0" err="1"/>
              <a:t>kan</a:t>
            </a:r>
            <a:r>
              <a:rPr lang="en-US" sz="3600" b="1" dirty="0"/>
              <a:t> </a:t>
            </a:r>
            <a:r>
              <a:rPr lang="en-US" sz="3600" b="1" dirty="0" err="1"/>
              <a:t>alleen</a:t>
            </a:r>
            <a:r>
              <a:rPr lang="en-US" sz="3600" b="1" dirty="0"/>
              <a:t> </a:t>
            </a:r>
            <a:r>
              <a:rPr lang="en-US" sz="3600" b="1" dirty="0" err="1"/>
              <a:t>als</a:t>
            </a:r>
            <a:endParaRPr lang="en-US" sz="3600" b="1" dirty="0"/>
          </a:p>
          <a:p>
            <a:pPr algn="l"/>
            <a:endParaRPr lang="en-US" sz="2800" dirty="0"/>
          </a:p>
          <a:p>
            <a:pPr marL="571500" indent="-571500" algn="l">
              <a:buFont typeface="Arial" panose="020B0604020202020204" pitchFamily="34" charset="0"/>
              <a:buChar char="•"/>
            </a:pPr>
            <a:r>
              <a:rPr lang="en-US" sz="2800" dirty="0"/>
              <a:t>RFI </a:t>
            </a:r>
            <a:r>
              <a:rPr lang="en-US" sz="2800" dirty="0" err="1"/>
              <a:t>hoofd-slotje</a:t>
            </a:r>
            <a:r>
              <a:rPr lang="en-US" sz="2800" dirty="0"/>
              <a:t> </a:t>
            </a:r>
            <a:r>
              <a:rPr lang="en-US" sz="2800" b="1" dirty="0" err="1"/>
              <a:t>dicht</a:t>
            </a:r>
            <a:r>
              <a:rPr lang="en-US" sz="2800" dirty="0"/>
              <a:t> </a:t>
            </a:r>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r>
              <a:rPr lang="en-US" sz="2800" dirty="0"/>
              <a:t>‘List of changes’ </a:t>
            </a:r>
            <a:r>
              <a:rPr lang="en-US" sz="2800" dirty="0" err="1"/>
              <a:t>geüpload</a:t>
            </a:r>
            <a:r>
              <a:rPr lang="en-US" sz="2800" dirty="0"/>
              <a:t> (</a:t>
            </a:r>
            <a:r>
              <a:rPr lang="en-US" sz="2800" dirty="0" err="1"/>
              <a:t>als</a:t>
            </a:r>
            <a:r>
              <a:rPr lang="en-US" sz="2800" dirty="0"/>
              <a:t> het dossier </a:t>
            </a:r>
            <a:r>
              <a:rPr lang="en-US" sz="2800" dirty="0" err="1"/>
              <a:t>gewijzigd</a:t>
            </a:r>
            <a:r>
              <a:rPr lang="en-US" sz="2800" dirty="0"/>
              <a:t> was)</a:t>
            </a:r>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2800" dirty="0"/>
          </a:p>
          <a:p>
            <a:pPr marL="571500" indent="-571500" algn="l">
              <a:buFont typeface="Arial" panose="020B0604020202020204" pitchFamily="34" charset="0"/>
              <a:buChar char="•"/>
            </a:pPr>
            <a:r>
              <a:rPr lang="en-US" sz="2800" dirty="0" err="1"/>
              <a:t>Slotjes</a:t>
            </a:r>
            <a:r>
              <a:rPr lang="en-US" sz="2800" dirty="0"/>
              <a:t> van </a:t>
            </a:r>
            <a:r>
              <a:rPr lang="en-US" sz="2800" dirty="0" err="1"/>
              <a:t>individuele</a:t>
            </a:r>
            <a:r>
              <a:rPr lang="en-US" sz="2800" dirty="0"/>
              <a:t> </a:t>
            </a:r>
            <a:r>
              <a:rPr lang="en-US" sz="2800" dirty="0" err="1"/>
              <a:t>vragen</a:t>
            </a:r>
            <a:r>
              <a:rPr lang="en-US" sz="2800" dirty="0"/>
              <a:t> </a:t>
            </a:r>
            <a:r>
              <a:rPr lang="en-US" sz="2800" dirty="0" err="1"/>
              <a:t>allemaal</a:t>
            </a:r>
            <a:r>
              <a:rPr lang="en-US" sz="2800" dirty="0"/>
              <a:t> </a:t>
            </a:r>
            <a:r>
              <a:rPr lang="en-US" sz="2800" b="1" dirty="0"/>
              <a:t>open</a:t>
            </a:r>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r>
              <a:rPr lang="en-US" sz="2800" dirty="0"/>
              <a:t>Antwoord </a:t>
            </a:r>
            <a:r>
              <a:rPr lang="en-US" sz="2800" dirty="0" err="1"/>
              <a:t>ingetypt</a:t>
            </a:r>
            <a:r>
              <a:rPr lang="en-US" sz="2800" dirty="0"/>
              <a:t> op </a:t>
            </a:r>
            <a:r>
              <a:rPr lang="en-US" sz="2800" dirty="0" err="1"/>
              <a:t>elke</a:t>
            </a:r>
            <a:r>
              <a:rPr lang="en-US" sz="2800" dirty="0"/>
              <a:t> </a:t>
            </a:r>
            <a:r>
              <a:rPr lang="en-US" sz="2800" dirty="0" err="1"/>
              <a:t>vraag</a:t>
            </a:r>
            <a:endParaRPr lang="en-US" sz="2800" dirty="0"/>
          </a:p>
        </p:txBody>
      </p:sp>
      <p:cxnSp>
        <p:nvCxnSpPr>
          <p:cNvPr id="11" name="Straight Arrow Connector 10">
            <a:extLst>
              <a:ext uri="{FF2B5EF4-FFF2-40B4-BE49-F238E27FC236}">
                <a16:creationId xmlns:a16="http://schemas.microsoft.com/office/drawing/2014/main" id="{C6FD2105-FF7B-F562-2EB9-45DEE794A518}"/>
              </a:ext>
            </a:extLst>
          </p:cNvPr>
          <p:cNvCxnSpPr>
            <a:cxnSpLocks/>
          </p:cNvCxnSpPr>
          <p:nvPr/>
        </p:nvCxnSpPr>
        <p:spPr>
          <a:xfrm flipV="1">
            <a:off x="5008568" y="2259106"/>
            <a:ext cx="7667238" cy="16136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10">
            <a:extLst>
              <a:ext uri="{FF2B5EF4-FFF2-40B4-BE49-F238E27FC236}">
                <a16:creationId xmlns:a16="http://schemas.microsoft.com/office/drawing/2014/main" id="{0AB9A822-2E96-37FE-67A9-85FD3AF9C5FB}"/>
              </a:ext>
            </a:extLst>
          </p:cNvPr>
          <p:cNvCxnSpPr>
            <a:cxnSpLocks/>
          </p:cNvCxnSpPr>
          <p:nvPr/>
        </p:nvCxnSpPr>
        <p:spPr>
          <a:xfrm flipV="1">
            <a:off x="10632141" y="3550024"/>
            <a:ext cx="2312894" cy="306317"/>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0">
            <a:extLst>
              <a:ext uri="{FF2B5EF4-FFF2-40B4-BE49-F238E27FC236}">
                <a16:creationId xmlns:a16="http://schemas.microsoft.com/office/drawing/2014/main" id="{DE07377E-DC9A-7AE7-1DAE-F070D3D59882}"/>
              </a:ext>
            </a:extLst>
          </p:cNvPr>
          <p:cNvCxnSpPr>
            <a:cxnSpLocks/>
          </p:cNvCxnSpPr>
          <p:nvPr/>
        </p:nvCxnSpPr>
        <p:spPr>
          <a:xfrm>
            <a:off x="10632141" y="3917577"/>
            <a:ext cx="10632141" cy="316799"/>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0">
            <a:extLst>
              <a:ext uri="{FF2B5EF4-FFF2-40B4-BE49-F238E27FC236}">
                <a16:creationId xmlns:a16="http://schemas.microsoft.com/office/drawing/2014/main" id="{96BA108B-9B97-F8B1-AA6A-5C02B38E2E10}"/>
              </a:ext>
            </a:extLst>
          </p:cNvPr>
          <p:cNvCxnSpPr>
            <a:cxnSpLocks/>
          </p:cNvCxnSpPr>
          <p:nvPr/>
        </p:nvCxnSpPr>
        <p:spPr>
          <a:xfrm flipV="1">
            <a:off x="8471647" y="8198959"/>
            <a:ext cx="4473388" cy="306317"/>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10">
            <a:extLst>
              <a:ext uri="{FF2B5EF4-FFF2-40B4-BE49-F238E27FC236}">
                <a16:creationId xmlns:a16="http://schemas.microsoft.com/office/drawing/2014/main" id="{E48A7A5D-FA1A-9DEA-C6D9-E936413CBE0E}"/>
              </a:ext>
            </a:extLst>
          </p:cNvPr>
          <p:cNvCxnSpPr>
            <a:cxnSpLocks/>
          </p:cNvCxnSpPr>
          <p:nvPr/>
        </p:nvCxnSpPr>
        <p:spPr>
          <a:xfrm>
            <a:off x="6364941" y="10183906"/>
            <a:ext cx="6580094" cy="12550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15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67" name="Afbeelding" descr="Afbeelding"/>
          <p:cNvPicPr>
            <a:picLocks noChangeAspect="1"/>
          </p:cNvPicPr>
          <p:nvPr/>
        </p:nvPicPr>
        <p:blipFill>
          <a:blip r:embed="rId3"/>
          <a:stretch>
            <a:fillRect/>
          </a:stretch>
        </p:blipFill>
        <p:spPr>
          <a:xfrm rot="10800000">
            <a:off x="21022653" y="-2436"/>
            <a:ext cx="1771048" cy="651265"/>
          </a:xfrm>
          <a:prstGeom prst="rect">
            <a:avLst/>
          </a:prstGeom>
          <a:ln w="12700">
            <a:miter lim="400000"/>
          </a:ln>
        </p:spPr>
      </p:pic>
      <p:sp>
        <p:nvSpPr>
          <p:cNvPr id="172" name="Titel van de slide komt hier"/>
          <p:cNvSpPr txBox="1"/>
          <p:nvPr/>
        </p:nvSpPr>
        <p:spPr>
          <a:xfrm>
            <a:off x="2044700" y="1298121"/>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en-US" dirty="0" err="1">
                <a:solidFill>
                  <a:schemeClr val="accent1">
                    <a:lumMod val="50000"/>
                  </a:schemeClr>
                </a:solidFill>
              </a:rPr>
              <a:t>Transitie</a:t>
            </a:r>
            <a:r>
              <a:rPr lang="en-US" dirty="0"/>
              <a:t> van </a:t>
            </a:r>
            <a:r>
              <a:rPr lang="en-US" dirty="0" err="1"/>
              <a:t>lopende</a:t>
            </a:r>
            <a:r>
              <a:rPr lang="en-US" dirty="0"/>
              <a:t> studies </a:t>
            </a:r>
            <a:r>
              <a:rPr lang="en-US" dirty="0" err="1"/>
              <a:t>naar</a:t>
            </a:r>
            <a:r>
              <a:rPr lang="en-US" dirty="0"/>
              <a:t> CTIS</a:t>
            </a:r>
          </a:p>
          <a:p>
            <a:endParaRPr dirty="0"/>
          </a:p>
        </p:txBody>
      </p:sp>
      <p:sp>
        <p:nvSpPr>
          <p:cNvPr id="4" name="Tekstvak 20">
            <a:extLst>
              <a:ext uri="{FF2B5EF4-FFF2-40B4-BE49-F238E27FC236}">
                <a16:creationId xmlns:a16="http://schemas.microsoft.com/office/drawing/2014/main" id="{A7BF3B29-C271-225D-406A-481D7A6870FB}"/>
              </a:ext>
            </a:extLst>
          </p:cNvPr>
          <p:cNvSpPr txBox="1"/>
          <p:nvPr/>
        </p:nvSpPr>
        <p:spPr>
          <a:xfrm>
            <a:off x="573165" y="3603721"/>
            <a:ext cx="21528282" cy="9448740"/>
          </a:xfrm>
          <a:prstGeom prst="rect">
            <a:avLst/>
          </a:prstGeom>
          <a:noFill/>
        </p:spPr>
        <p:txBody>
          <a:bodyPr wrap="square" rtlCol="0">
            <a:spAutoFit/>
          </a:bodyPr>
          <a:lstStyle/>
          <a:p>
            <a:r>
              <a:rPr lang="nl-NL" sz="3200" dirty="0">
                <a:solidFill>
                  <a:schemeClr val="bg2">
                    <a:lumMod val="10000"/>
                  </a:schemeClr>
                </a:solidFill>
              </a:rPr>
              <a:t>Alle CTD-studies (WMO-</a:t>
            </a:r>
            <a:r>
              <a:rPr lang="nl-NL" sz="3200" dirty="0" err="1">
                <a:solidFill>
                  <a:schemeClr val="bg2">
                    <a:lumMod val="10000"/>
                  </a:schemeClr>
                </a:solidFill>
              </a:rPr>
              <a:t>geneesmiddelenstudies</a:t>
            </a:r>
            <a:r>
              <a:rPr lang="nl-NL" sz="3200" dirty="0">
                <a:solidFill>
                  <a:schemeClr val="bg2">
                    <a:lumMod val="10000"/>
                  </a:schemeClr>
                </a:solidFill>
              </a:rPr>
              <a:t>) die nog lopen* na </a:t>
            </a:r>
            <a:r>
              <a:rPr lang="nl-NL" sz="3200" dirty="0">
                <a:solidFill>
                  <a:schemeClr val="bg2">
                    <a:lumMod val="10000"/>
                  </a:schemeClr>
                </a:solidFill>
                <a:sym typeface="ITCFranklinGothic LT Pro CnDm"/>
              </a:rPr>
              <a:t>31-Jan-2025</a:t>
            </a:r>
            <a:r>
              <a:rPr lang="nl-NL" sz="3200" dirty="0">
                <a:solidFill>
                  <a:schemeClr val="bg2">
                    <a:lumMod val="10000"/>
                  </a:schemeClr>
                </a:solidFill>
              </a:rPr>
              <a:t> moeten voor die datum naar CTIS zijn overgezet én goedgekeurd</a:t>
            </a:r>
          </a:p>
          <a:p>
            <a:r>
              <a:rPr lang="nl-NL" dirty="0">
                <a:solidFill>
                  <a:schemeClr val="bg2">
                    <a:lumMod val="10000"/>
                  </a:schemeClr>
                </a:solidFill>
              </a:rPr>
              <a:t>* definitie lopende studie = tenminste één actieve site (LPLV) </a:t>
            </a:r>
          </a:p>
          <a:p>
            <a:endParaRPr lang="nl-NL" sz="3200" dirty="0">
              <a:solidFill>
                <a:schemeClr val="bg2">
                  <a:lumMod val="10000"/>
                </a:schemeClr>
              </a:solidFill>
            </a:endParaRPr>
          </a:p>
          <a:p>
            <a:pPr marL="571500" indent="-571500" algn="l">
              <a:buFont typeface="Wingdings" panose="05000000000000000000" pitchFamily="2" charset="2"/>
              <a:buChar char="à"/>
            </a:pPr>
            <a:r>
              <a:rPr lang="nl-NL" sz="3200" dirty="0">
                <a:solidFill>
                  <a:schemeClr val="bg2">
                    <a:lumMod val="10000"/>
                  </a:schemeClr>
                </a:solidFill>
              </a:rPr>
              <a:t>Uiterlijke indieningsdatum </a:t>
            </a:r>
            <a:r>
              <a:rPr lang="nl-NL" sz="3200" b="1" dirty="0">
                <a:solidFill>
                  <a:schemeClr val="bg2">
                    <a:lumMod val="10000"/>
                  </a:schemeClr>
                </a:solidFill>
              </a:rPr>
              <a:t>16 oktober 2024 </a:t>
            </a:r>
            <a:r>
              <a:rPr lang="nl-NL" sz="3200" dirty="0">
                <a:solidFill>
                  <a:schemeClr val="bg2">
                    <a:lumMod val="10000"/>
                  </a:schemeClr>
                </a:solidFill>
              </a:rPr>
              <a:t>om gegarandeerd op tijd klaar te zijn</a:t>
            </a:r>
          </a:p>
          <a:p>
            <a:pPr marL="571500" indent="-571500" algn="l">
              <a:buFont typeface="Wingdings" panose="05000000000000000000" pitchFamily="2" charset="2"/>
              <a:buChar char="à"/>
            </a:pPr>
            <a:endParaRPr lang="nl-NL" sz="3200" b="1" dirty="0">
              <a:solidFill>
                <a:schemeClr val="bg2">
                  <a:lumMod val="10000"/>
                </a:schemeClr>
              </a:solidFill>
            </a:endParaRPr>
          </a:p>
          <a:p>
            <a:pPr marL="571500" indent="-571500" algn="l">
              <a:buFont typeface="Wingdings" panose="05000000000000000000" pitchFamily="2" charset="2"/>
              <a:buChar char="à"/>
            </a:pPr>
            <a:endParaRPr lang="nl-NL" sz="3200" b="1" dirty="0">
              <a:solidFill>
                <a:schemeClr val="bg2">
                  <a:lumMod val="10000"/>
                </a:schemeClr>
              </a:solidFill>
            </a:endParaRPr>
          </a:p>
          <a:p>
            <a:pPr marL="571500" indent="-571500" algn="l">
              <a:buFont typeface="Wingdings" panose="05000000000000000000" pitchFamily="2" charset="2"/>
              <a:buChar char="à"/>
            </a:pPr>
            <a:r>
              <a:rPr lang="nl-NL" sz="3200" dirty="0">
                <a:solidFill>
                  <a:schemeClr val="bg2">
                    <a:lumMod val="10000"/>
                  </a:schemeClr>
                </a:solidFill>
              </a:rPr>
              <a:t>De transitie-indiening is minimaal, maar de benodigde voorbereiding is maximaal!</a:t>
            </a:r>
          </a:p>
          <a:p>
            <a:pPr marL="571500" indent="-571500" algn="l">
              <a:buFont typeface="Wingdings" panose="05000000000000000000" pitchFamily="2" charset="2"/>
              <a:buChar char="à"/>
            </a:pPr>
            <a:endParaRPr lang="nl-NL" sz="3200" dirty="0">
              <a:solidFill>
                <a:schemeClr val="bg2">
                  <a:lumMod val="10000"/>
                </a:schemeClr>
              </a:solidFill>
            </a:endParaRPr>
          </a:p>
          <a:p>
            <a:pPr marL="571500" indent="-571500" algn="l">
              <a:buFont typeface="Wingdings" panose="05000000000000000000" pitchFamily="2" charset="2"/>
              <a:buChar char="à"/>
            </a:pPr>
            <a:endParaRPr lang="nl-NL" sz="3200" dirty="0">
              <a:solidFill>
                <a:schemeClr val="bg2">
                  <a:lumMod val="10000"/>
                </a:schemeClr>
              </a:solidFill>
            </a:endParaRPr>
          </a:p>
          <a:p>
            <a:pPr marL="571500" indent="-571500" algn="l">
              <a:buFont typeface="Wingdings" panose="05000000000000000000" pitchFamily="2" charset="2"/>
              <a:buChar char="à"/>
            </a:pPr>
            <a:r>
              <a:rPr lang="nl-NL" sz="3200" dirty="0">
                <a:solidFill>
                  <a:schemeClr val="bg2">
                    <a:lumMod val="10000"/>
                  </a:schemeClr>
                </a:solidFill>
              </a:rPr>
              <a:t>Minimaal dossier = kerndocumenten in Part I, en in Part II alleen de PIF. </a:t>
            </a:r>
          </a:p>
          <a:p>
            <a:pPr algn="l"/>
            <a:r>
              <a:rPr lang="nl-NL" sz="3200" dirty="0">
                <a:solidFill>
                  <a:schemeClr val="bg2">
                    <a:lumMod val="10000"/>
                  </a:schemeClr>
                </a:solidFill>
              </a:rPr>
              <a:t>Overige documenten worden aangevuld bij de eerste SM na transitie</a:t>
            </a:r>
          </a:p>
          <a:p>
            <a:pPr marL="571500" indent="-571500" algn="l">
              <a:buFont typeface="Wingdings" panose="05000000000000000000" pitchFamily="2" charset="2"/>
              <a:buChar char="à"/>
            </a:pPr>
            <a:endParaRPr lang="nl-NL" sz="3200" dirty="0">
              <a:solidFill>
                <a:schemeClr val="bg2">
                  <a:lumMod val="10000"/>
                </a:schemeClr>
              </a:solidFill>
            </a:endParaRPr>
          </a:p>
          <a:p>
            <a:pPr algn="l"/>
            <a:endParaRPr lang="nl-NL" sz="3200" dirty="0">
              <a:solidFill>
                <a:schemeClr val="bg2">
                  <a:lumMod val="10000"/>
                </a:schemeClr>
              </a:solidFill>
            </a:endParaRPr>
          </a:p>
          <a:p>
            <a:pPr marL="571500" indent="-571500" algn="l">
              <a:buFont typeface="Wingdings" panose="05000000000000000000" pitchFamily="2" charset="2"/>
              <a:buChar char="à"/>
            </a:pPr>
            <a:endParaRPr lang="nl-NL" dirty="0">
              <a:solidFill>
                <a:schemeClr val="bg2">
                  <a:lumMod val="10000"/>
                </a:schemeClr>
              </a:solidFill>
            </a:endParaRPr>
          </a:p>
          <a:p>
            <a:pPr marL="571500" indent="-571500" algn="l">
              <a:buFont typeface="Wingdings" panose="05000000000000000000" pitchFamily="2" charset="2"/>
              <a:buChar char="à"/>
            </a:pPr>
            <a:endParaRPr lang="nl-NL" dirty="0">
              <a:solidFill>
                <a:schemeClr val="bg2">
                  <a:lumMod val="10000"/>
                </a:schemeClr>
              </a:solidFill>
            </a:endParaRPr>
          </a:p>
          <a:p>
            <a:pPr algn="l"/>
            <a:r>
              <a:rPr lang="nl-NL" sz="3200" b="1" dirty="0">
                <a:solidFill>
                  <a:schemeClr val="bg2">
                    <a:lumMod val="10000"/>
                  </a:schemeClr>
                </a:solidFill>
              </a:rPr>
              <a:t>Versneld proces voor transitie</a:t>
            </a:r>
            <a:r>
              <a:rPr lang="nl-NL" sz="3200" dirty="0">
                <a:solidFill>
                  <a:schemeClr val="bg2">
                    <a:lumMod val="10000"/>
                  </a:schemeClr>
                </a:solidFill>
              </a:rPr>
              <a:t>: </a:t>
            </a:r>
          </a:p>
          <a:p>
            <a:pPr algn="l"/>
            <a:r>
              <a:rPr lang="nl-NL" sz="3200" dirty="0">
                <a:solidFill>
                  <a:schemeClr val="bg2">
                    <a:lumMod val="10000"/>
                  </a:schemeClr>
                </a:solidFill>
              </a:rPr>
              <a:t>Reguliere validatiefase (max 25 dagen), daarna in één keer afgerond zonder verdere processen.</a:t>
            </a:r>
          </a:p>
          <a:p>
            <a:pPr algn="l"/>
            <a:r>
              <a:rPr lang="nl-NL" sz="3200" dirty="0">
                <a:solidFill>
                  <a:schemeClr val="bg2">
                    <a:lumMod val="10000"/>
                  </a:schemeClr>
                </a:solidFill>
              </a:rPr>
              <a:t>Gegarandeerd bij nationale studies; multinationaal in elk geval voor Nederland</a:t>
            </a:r>
          </a:p>
          <a:p>
            <a:endParaRPr lang="nl-NL" dirty="0"/>
          </a:p>
        </p:txBody>
      </p:sp>
    </p:spTree>
    <p:extLst>
      <p:ext uri="{BB962C8B-B14F-4D97-AF65-F5344CB8AC3E}">
        <p14:creationId xmlns:p14="http://schemas.microsoft.com/office/powerpoint/2010/main" val="141945489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2F7D97-8F3C-B9E3-8760-9A966A234C24}"/>
              </a:ext>
            </a:extLst>
          </p:cNvPr>
          <p:cNvPicPr>
            <a:picLocks noChangeAspect="1"/>
          </p:cNvPicPr>
          <p:nvPr/>
        </p:nvPicPr>
        <p:blipFill rotWithShape="1">
          <a:blip r:embed="rId3"/>
          <a:srcRect l="1701" r="4396"/>
          <a:stretch/>
        </p:blipFill>
        <p:spPr>
          <a:xfrm>
            <a:off x="3587262" y="3802246"/>
            <a:ext cx="2954216" cy="6589432"/>
          </a:xfrm>
          <a:prstGeom prst="rect">
            <a:avLst/>
          </a:prstGeom>
        </p:spPr>
      </p:pic>
      <p:sp>
        <p:nvSpPr>
          <p:cNvPr id="3" name="Titel van de slide komt hier">
            <a:extLst>
              <a:ext uri="{FF2B5EF4-FFF2-40B4-BE49-F238E27FC236}">
                <a16:creationId xmlns:a16="http://schemas.microsoft.com/office/drawing/2014/main" id="{935067E2-2621-7B22-CC2D-089008988D49}"/>
              </a:ext>
            </a:extLst>
          </p:cNvPr>
          <p:cNvSpPr txBox="1"/>
          <p:nvPr/>
        </p:nvSpPr>
        <p:spPr>
          <a:xfrm>
            <a:off x="9694009" y="6573505"/>
            <a:ext cx="6079391"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en-US" dirty="0"/>
              <a:t>Support</a:t>
            </a:r>
          </a:p>
        </p:txBody>
      </p:sp>
    </p:spTree>
    <p:extLst>
      <p:ext uri="{BB962C8B-B14F-4D97-AF65-F5344CB8AC3E}">
        <p14:creationId xmlns:p14="http://schemas.microsoft.com/office/powerpoint/2010/main" val="2390650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30401-D4EF-44DD-371E-7BC15A72F70D}"/>
              </a:ext>
            </a:extLst>
          </p:cNvPr>
          <p:cNvSpPr txBox="1"/>
          <p:nvPr/>
        </p:nvSpPr>
        <p:spPr>
          <a:xfrm>
            <a:off x="239059" y="13090347"/>
            <a:ext cx="3418542" cy="430887"/>
          </a:xfrm>
          <a:prstGeom prst="rect">
            <a:avLst/>
          </a:prstGeom>
          <a:noFill/>
        </p:spPr>
        <p:txBody>
          <a:bodyPr wrap="square">
            <a:spAutoFit/>
          </a:bodyPr>
          <a:lstStyle/>
          <a:p>
            <a:r>
              <a:rPr lang="nl-NL" sz="2200" b="1" dirty="0"/>
              <a:t>support.ema.europa.eu</a:t>
            </a:r>
          </a:p>
        </p:txBody>
      </p:sp>
      <p:pic>
        <p:nvPicPr>
          <p:cNvPr id="6" name="Picture 5">
            <a:extLst>
              <a:ext uri="{FF2B5EF4-FFF2-40B4-BE49-F238E27FC236}">
                <a16:creationId xmlns:a16="http://schemas.microsoft.com/office/drawing/2014/main" id="{889CEA6E-8B8E-2DF6-7635-3E93967222F6}"/>
              </a:ext>
            </a:extLst>
          </p:cNvPr>
          <p:cNvPicPr>
            <a:picLocks noChangeAspect="1"/>
          </p:cNvPicPr>
          <p:nvPr/>
        </p:nvPicPr>
        <p:blipFill>
          <a:blip r:embed="rId3"/>
          <a:stretch>
            <a:fillRect/>
          </a:stretch>
        </p:blipFill>
        <p:spPr>
          <a:xfrm>
            <a:off x="1007402" y="3730671"/>
            <a:ext cx="10847970" cy="7637592"/>
          </a:xfrm>
          <a:prstGeom prst="rect">
            <a:avLst/>
          </a:prstGeom>
          <a:ln>
            <a:solidFill>
              <a:schemeClr val="tx1"/>
            </a:solidFill>
          </a:ln>
        </p:spPr>
      </p:pic>
      <p:sp>
        <p:nvSpPr>
          <p:cNvPr id="7" name="Rectangle 6">
            <a:extLst>
              <a:ext uri="{FF2B5EF4-FFF2-40B4-BE49-F238E27FC236}">
                <a16:creationId xmlns:a16="http://schemas.microsoft.com/office/drawing/2014/main" id="{F3631037-DF93-1D5C-012C-689F731ABA4D}"/>
              </a:ext>
            </a:extLst>
          </p:cNvPr>
          <p:cNvSpPr/>
          <p:nvPr/>
        </p:nvSpPr>
        <p:spPr>
          <a:xfrm>
            <a:off x="9121946" y="9500784"/>
            <a:ext cx="2299310" cy="10638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4800" dirty="0"/>
          </a:p>
        </p:txBody>
      </p:sp>
      <p:pic>
        <p:nvPicPr>
          <p:cNvPr id="9" name="Picture 8">
            <a:extLst>
              <a:ext uri="{FF2B5EF4-FFF2-40B4-BE49-F238E27FC236}">
                <a16:creationId xmlns:a16="http://schemas.microsoft.com/office/drawing/2014/main" id="{C7922AA7-32F4-0A4E-E875-78DE21E5AF6F}"/>
              </a:ext>
            </a:extLst>
          </p:cNvPr>
          <p:cNvPicPr>
            <a:picLocks noChangeAspect="1"/>
          </p:cNvPicPr>
          <p:nvPr/>
        </p:nvPicPr>
        <p:blipFill>
          <a:blip r:embed="rId4"/>
          <a:stretch>
            <a:fillRect/>
          </a:stretch>
        </p:blipFill>
        <p:spPr>
          <a:xfrm>
            <a:off x="13810606" y="1529868"/>
            <a:ext cx="9759092" cy="10620188"/>
          </a:xfrm>
          <a:prstGeom prst="rect">
            <a:avLst/>
          </a:prstGeom>
          <a:ln>
            <a:solidFill>
              <a:schemeClr val="tx1"/>
            </a:solidFill>
          </a:ln>
        </p:spPr>
      </p:pic>
      <p:sp>
        <p:nvSpPr>
          <p:cNvPr id="10" name="TextBox 5">
            <a:extLst>
              <a:ext uri="{FF2B5EF4-FFF2-40B4-BE49-F238E27FC236}">
                <a16:creationId xmlns:a16="http://schemas.microsoft.com/office/drawing/2014/main" id="{F9746B07-39AE-3953-CBE2-BD04A99E9F1D}"/>
              </a:ext>
            </a:extLst>
          </p:cNvPr>
          <p:cNvSpPr txBox="1"/>
          <p:nvPr/>
        </p:nvSpPr>
        <p:spPr>
          <a:xfrm>
            <a:off x="14007344" y="12223649"/>
            <a:ext cx="1519528" cy="338554"/>
          </a:xfrm>
          <a:prstGeom prst="rect">
            <a:avLst/>
          </a:prstGeom>
          <a:noFill/>
        </p:spPr>
        <p:txBody>
          <a:bodyPr wrap="square" rtlCol="0">
            <a:spAutoFit/>
          </a:bodyPr>
          <a:lstStyle/>
          <a:p>
            <a:r>
              <a:rPr lang="en-US" sz="1600" dirty="0">
                <a:solidFill>
                  <a:srgbClr val="FF0000"/>
                </a:solidFill>
              </a:rPr>
              <a:t>Screenshots!</a:t>
            </a:r>
          </a:p>
        </p:txBody>
      </p:sp>
      <p:sp>
        <p:nvSpPr>
          <p:cNvPr id="12" name="Rectangle 11">
            <a:extLst>
              <a:ext uri="{FF2B5EF4-FFF2-40B4-BE49-F238E27FC236}">
                <a16:creationId xmlns:a16="http://schemas.microsoft.com/office/drawing/2014/main" id="{CE68C8A9-CC47-5CD8-0CF2-FB22FCB8C830}"/>
              </a:ext>
            </a:extLst>
          </p:cNvPr>
          <p:cNvSpPr/>
          <p:nvPr/>
        </p:nvSpPr>
        <p:spPr>
          <a:xfrm>
            <a:off x="14007342" y="11693702"/>
            <a:ext cx="2009600" cy="581968"/>
          </a:xfrm>
          <a:prstGeom prst="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4800" dirty="0"/>
          </a:p>
        </p:txBody>
      </p:sp>
      <p:sp>
        <p:nvSpPr>
          <p:cNvPr id="13" name="TextBox 12">
            <a:extLst>
              <a:ext uri="{FF2B5EF4-FFF2-40B4-BE49-F238E27FC236}">
                <a16:creationId xmlns:a16="http://schemas.microsoft.com/office/drawing/2014/main" id="{295EDAAC-9901-6210-712D-73AA0CA6A155}"/>
              </a:ext>
            </a:extLst>
          </p:cNvPr>
          <p:cNvSpPr txBox="1"/>
          <p:nvPr/>
        </p:nvSpPr>
        <p:spPr>
          <a:xfrm>
            <a:off x="1565832" y="2045316"/>
            <a:ext cx="9617983" cy="1384995"/>
          </a:xfrm>
          <a:prstGeom prst="rect">
            <a:avLst/>
          </a:prstGeom>
          <a:noFill/>
        </p:spPr>
        <p:txBody>
          <a:bodyPr wrap="square">
            <a:spAutoFit/>
          </a:bodyPr>
          <a:lstStyle/>
          <a:p>
            <a:r>
              <a:rPr lang="nl-NL" sz="2800" dirty="0"/>
              <a:t>Technische problemen in CTIS</a:t>
            </a:r>
          </a:p>
          <a:p>
            <a:r>
              <a:rPr lang="nl-NL" sz="2800" dirty="0"/>
              <a:t>Sponsor-rollen</a:t>
            </a:r>
          </a:p>
          <a:p>
            <a:r>
              <a:rPr lang="nl-NL" sz="2800" dirty="0"/>
              <a:t>Invoeren van product of actieve stof (XEVMPD/CTIS)</a:t>
            </a:r>
          </a:p>
        </p:txBody>
      </p:sp>
      <p:sp>
        <p:nvSpPr>
          <p:cNvPr id="2" name="Titel van de slide komt hier">
            <a:extLst>
              <a:ext uri="{FF2B5EF4-FFF2-40B4-BE49-F238E27FC236}">
                <a16:creationId xmlns:a16="http://schemas.microsoft.com/office/drawing/2014/main" id="{C11EEBB2-FDC2-1B70-853A-6B2F8D1B0D8B}"/>
              </a:ext>
            </a:extLst>
          </p:cNvPr>
          <p:cNvSpPr txBox="1"/>
          <p:nvPr/>
        </p:nvSpPr>
        <p:spPr>
          <a:xfrm>
            <a:off x="2220547" y="64749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en-US" dirty="0"/>
              <a:t>EMA service desk</a:t>
            </a:r>
          </a:p>
        </p:txBody>
      </p:sp>
      <p:pic>
        <p:nvPicPr>
          <p:cNvPr id="4" name="Afbeelding" descr="Afbeelding">
            <a:extLst>
              <a:ext uri="{FF2B5EF4-FFF2-40B4-BE49-F238E27FC236}">
                <a16:creationId xmlns:a16="http://schemas.microsoft.com/office/drawing/2014/main" id="{A2C21735-6EF9-1B64-F583-D48B054A130C}"/>
              </a:ext>
            </a:extLst>
          </p:cNvPr>
          <p:cNvPicPr>
            <a:picLocks noChangeAspect="1"/>
          </p:cNvPicPr>
          <p:nvPr/>
        </p:nvPicPr>
        <p:blipFill>
          <a:blip r:embed="rId5"/>
          <a:stretch>
            <a:fillRect/>
          </a:stretch>
        </p:blipFill>
        <p:spPr>
          <a:xfrm>
            <a:off x="22977507" y="13018282"/>
            <a:ext cx="1085786" cy="386087"/>
          </a:xfrm>
          <a:prstGeom prst="rect">
            <a:avLst/>
          </a:prstGeom>
          <a:ln w="12700">
            <a:miter lim="400000"/>
          </a:ln>
        </p:spPr>
      </p:pic>
      <p:sp>
        <p:nvSpPr>
          <p:cNvPr id="5" name="Rectangle 6">
            <a:extLst>
              <a:ext uri="{FF2B5EF4-FFF2-40B4-BE49-F238E27FC236}">
                <a16:creationId xmlns:a16="http://schemas.microsoft.com/office/drawing/2014/main" id="{DF598C0C-4D03-7C4A-4C36-CA3B975008A3}"/>
              </a:ext>
            </a:extLst>
          </p:cNvPr>
          <p:cNvSpPr/>
          <p:nvPr/>
        </p:nvSpPr>
        <p:spPr>
          <a:xfrm>
            <a:off x="6200787" y="10399604"/>
            <a:ext cx="2299310" cy="82612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4800" dirty="0"/>
          </a:p>
        </p:txBody>
      </p:sp>
      <p:sp>
        <p:nvSpPr>
          <p:cNvPr id="11" name="TextBox 12">
            <a:extLst>
              <a:ext uri="{FF2B5EF4-FFF2-40B4-BE49-F238E27FC236}">
                <a16:creationId xmlns:a16="http://schemas.microsoft.com/office/drawing/2014/main" id="{4239774D-C0B7-78ED-59BC-6953D7B6248C}"/>
              </a:ext>
            </a:extLst>
          </p:cNvPr>
          <p:cNvSpPr txBox="1"/>
          <p:nvPr/>
        </p:nvSpPr>
        <p:spPr>
          <a:xfrm>
            <a:off x="1007402" y="11668623"/>
            <a:ext cx="11184597" cy="954107"/>
          </a:xfrm>
          <a:prstGeom prst="rect">
            <a:avLst/>
          </a:prstGeom>
          <a:noFill/>
        </p:spPr>
        <p:txBody>
          <a:bodyPr wrap="square">
            <a:spAutoFit/>
          </a:bodyPr>
          <a:lstStyle/>
          <a:p>
            <a:pPr algn="l"/>
            <a:r>
              <a:rPr lang="en-US" sz="2800" dirty="0" err="1"/>
              <a:t>Beschrijf</a:t>
            </a:r>
            <a:r>
              <a:rPr lang="en-US" sz="2800" dirty="0"/>
              <a:t> </a:t>
            </a:r>
            <a:r>
              <a:rPr lang="en-US" sz="2800" dirty="0" err="1"/>
              <a:t>duidelijk</a:t>
            </a:r>
            <a:r>
              <a:rPr lang="en-US" sz="2800" dirty="0"/>
              <a:t> het </a:t>
            </a:r>
            <a:r>
              <a:rPr lang="en-US" sz="2800" dirty="0" err="1"/>
              <a:t>probleem</a:t>
            </a:r>
            <a:r>
              <a:rPr lang="en-US" sz="2800" dirty="0"/>
              <a:t>, </a:t>
            </a:r>
            <a:r>
              <a:rPr lang="en-US" sz="2800" dirty="0" err="1"/>
              <a:t>noem</a:t>
            </a:r>
            <a:r>
              <a:rPr lang="en-US" sz="2800" dirty="0"/>
              <a:t> het </a:t>
            </a:r>
            <a:r>
              <a:rPr lang="en-US" sz="2800" dirty="0" err="1"/>
              <a:t>trialnummer</a:t>
            </a:r>
            <a:r>
              <a:rPr lang="en-US" sz="2800" dirty="0"/>
              <a:t> </a:t>
            </a:r>
            <a:r>
              <a:rPr lang="en-US" sz="2800" dirty="0" err="1"/>
              <a:t>en</a:t>
            </a:r>
            <a:r>
              <a:rPr lang="en-US" sz="2800" dirty="0"/>
              <a:t> de </a:t>
            </a:r>
            <a:r>
              <a:rPr lang="en-US" sz="2800" dirty="0" err="1"/>
              <a:t>precieze</a:t>
            </a:r>
            <a:r>
              <a:rPr lang="en-US" sz="2800" dirty="0"/>
              <a:t> </a:t>
            </a:r>
            <a:r>
              <a:rPr lang="en-US" sz="2800" dirty="0" err="1"/>
              <a:t>stap</a:t>
            </a:r>
            <a:r>
              <a:rPr lang="en-US" sz="2800" dirty="0"/>
              <a:t> die </a:t>
            </a:r>
            <a:r>
              <a:rPr lang="en-US" sz="2800" dirty="0" err="1"/>
              <a:t>niet</a:t>
            </a:r>
            <a:r>
              <a:rPr lang="en-US" sz="2800" dirty="0"/>
              <a:t> </a:t>
            </a:r>
            <a:r>
              <a:rPr lang="en-US" sz="2800" dirty="0" err="1"/>
              <a:t>lukt</a:t>
            </a:r>
            <a:r>
              <a:rPr lang="en-US" sz="2800" dirty="0"/>
              <a:t>, </a:t>
            </a:r>
            <a:r>
              <a:rPr lang="en-US" sz="2800" dirty="0" err="1"/>
              <a:t>benoem</a:t>
            </a:r>
            <a:r>
              <a:rPr lang="en-US" sz="2800" dirty="0"/>
              <a:t> </a:t>
            </a:r>
            <a:r>
              <a:rPr lang="en-US" sz="2800" dirty="0" err="1"/>
              <a:t>urgentie</a:t>
            </a:r>
            <a:r>
              <a:rPr lang="en-US" sz="2800" dirty="0"/>
              <a:t> (due date) </a:t>
            </a:r>
            <a:r>
              <a:rPr lang="en-US" sz="2800" dirty="0" err="1"/>
              <a:t>als</a:t>
            </a:r>
            <a:r>
              <a:rPr lang="en-US" sz="2800" dirty="0"/>
              <a:t> die er is. </a:t>
            </a:r>
            <a:endParaRPr lang="nl-NL" sz="2800" dirty="0"/>
          </a:p>
        </p:txBody>
      </p:sp>
    </p:spTree>
    <p:extLst>
      <p:ext uri="{BB962C8B-B14F-4D97-AF65-F5344CB8AC3E}">
        <p14:creationId xmlns:p14="http://schemas.microsoft.com/office/powerpoint/2010/main" val="363017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20">
            <a:extLst>
              <a:ext uri="{FF2B5EF4-FFF2-40B4-BE49-F238E27FC236}">
                <a16:creationId xmlns:a16="http://schemas.microsoft.com/office/drawing/2014/main" id="{5F595C6E-ECDF-407E-D193-74C6D4B9BA2C}"/>
              </a:ext>
            </a:extLst>
          </p:cNvPr>
          <p:cNvSpPr txBox="1"/>
          <p:nvPr/>
        </p:nvSpPr>
        <p:spPr>
          <a:xfrm>
            <a:off x="7636205" y="3997679"/>
            <a:ext cx="4184564" cy="954107"/>
          </a:xfrm>
          <a:prstGeom prst="rect">
            <a:avLst/>
          </a:prstGeom>
          <a:noFill/>
        </p:spPr>
        <p:txBody>
          <a:bodyPr wrap="square" rtlCol="0">
            <a:spAutoFit/>
          </a:bodyPr>
          <a:lstStyle/>
          <a:p>
            <a:r>
              <a:rPr lang="nl-NL" sz="5600" dirty="0">
                <a:solidFill>
                  <a:schemeClr val="bg2">
                    <a:lumMod val="10000"/>
                  </a:schemeClr>
                </a:solidFill>
              </a:rPr>
              <a:t>ctr@ccmo.nl</a:t>
            </a:r>
          </a:p>
        </p:txBody>
      </p:sp>
      <p:pic>
        <p:nvPicPr>
          <p:cNvPr id="6" name="Picture 5">
            <a:extLst>
              <a:ext uri="{FF2B5EF4-FFF2-40B4-BE49-F238E27FC236}">
                <a16:creationId xmlns:a16="http://schemas.microsoft.com/office/drawing/2014/main" id="{FEDEEBBB-A974-DB91-E0D1-84EE12B6E11C}"/>
              </a:ext>
            </a:extLst>
          </p:cNvPr>
          <p:cNvPicPr>
            <a:picLocks noChangeAspect="1"/>
          </p:cNvPicPr>
          <p:nvPr/>
        </p:nvPicPr>
        <p:blipFill>
          <a:blip r:embed="rId3"/>
          <a:stretch>
            <a:fillRect/>
          </a:stretch>
        </p:blipFill>
        <p:spPr>
          <a:xfrm>
            <a:off x="5059643" y="3785273"/>
            <a:ext cx="2066492" cy="1471252"/>
          </a:xfrm>
          <a:prstGeom prst="rect">
            <a:avLst/>
          </a:prstGeom>
        </p:spPr>
      </p:pic>
      <p:sp>
        <p:nvSpPr>
          <p:cNvPr id="7" name="Tekstvak 20">
            <a:extLst>
              <a:ext uri="{FF2B5EF4-FFF2-40B4-BE49-F238E27FC236}">
                <a16:creationId xmlns:a16="http://schemas.microsoft.com/office/drawing/2014/main" id="{C879F308-C680-B49D-7205-2AB9684C42C5}"/>
              </a:ext>
            </a:extLst>
          </p:cNvPr>
          <p:cNvSpPr txBox="1"/>
          <p:nvPr/>
        </p:nvSpPr>
        <p:spPr>
          <a:xfrm>
            <a:off x="1191873" y="6406871"/>
            <a:ext cx="20257880" cy="2554545"/>
          </a:xfrm>
          <a:prstGeom prst="rect">
            <a:avLst/>
          </a:prstGeom>
          <a:noFill/>
        </p:spPr>
        <p:txBody>
          <a:bodyPr wrap="square" rtlCol="0">
            <a:spAutoFit/>
          </a:bodyPr>
          <a:lstStyle/>
          <a:p>
            <a:r>
              <a:rPr lang="en-US" sz="3200" u="sng" dirty="0">
                <a:solidFill>
                  <a:schemeClr val="bg2">
                    <a:lumMod val="10000"/>
                  </a:schemeClr>
                </a:solidFill>
              </a:rPr>
              <a:t>Do</a:t>
            </a:r>
            <a:r>
              <a:rPr lang="en-US" sz="3200" dirty="0">
                <a:solidFill>
                  <a:schemeClr val="bg2">
                    <a:lumMod val="10000"/>
                  </a:schemeClr>
                </a:solidFill>
              </a:rPr>
              <a:t>: send any questions or remarks about CTR, CTIS, applications and documents, technical issues, </a:t>
            </a:r>
            <a:r>
              <a:rPr lang="en-US" sz="3200" dirty="0" err="1">
                <a:solidFill>
                  <a:schemeClr val="bg2">
                    <a:lumMod val="10000"/>
                  </a:schemeClr>
                </a:solidFill>
              </a:rPr>
              <a:t>etc</a:t>
            </a:r>
            <a:endParaRPr lang="en-US" sz="3200" dirty="0">
              <a:solidFill>
                <a:schemeClr val="bg2">
                  <a:lumMod val="10000"/>
                </a:schemeClr>
              </a:solidFill>
            </a:endParaRPr>
          </a:p>
          <a:p>
            <a:endParaRPr lang="en-US" sz="3200" dirty="0">
              <a:solidFill>
                <a:schemeClr val="bg2">
                  <a:lumMod val="10000"/>
                </a:schemeClr>
              </a:solidFill>
            </a:endParaRPr>
          </a:p>
          <a:p>
            <a:r>
              <a:rPr lang="en-US" sz="3200" u="sng" dirty="0">
                <a:solidFill>
                  <a:schemeClr val="bg2">
                    <a:lumMod val="10000"/>
                  </a:schemeClr>
                </a:solidFill>
              </a:rPr>
              <a:t>You may</a:t>
            </a:r>
            <a:r>
              <a:rPr lang="en-US" sz="3200" dirty="0">
                <a:solidFill>
                  <a:schemeClr val="bg2">
                    <a:lumMod val="10000"/>
                  </a:schemeClr>
                </a:solidFill>
              </a:rPr>
              <a:t>: announce multinational trial with NL as proposed RMS</a:t>
            </a:r>
          </a:p>
          <a:p>
            <a:endParaRPr lang="en-US" sz="3200" dirty="0">
              <a:solidFill>
                <a:schemeClr val="bg2">
                  <a:lumMod val="10000"/>
                </a:schemeClr>
              </a:solidFill>
            </a:endParaRPr>
          </a:p>
          <a:p>
            <a:r>
              <a:rPr lang="en-US" sz="3200" u="sng" dirty="0">
                <a:solidFill>
                  <a:schemeClr val="bg2">
                    <a:lumMod val="10000"/>
                  </a:schemeClr>
                </a:solidFill>
              </a:rPr>
              <a:t>Do not</a:t>
            </a:r>
            <a:r>
              <a:rPr lang="en-US" sz="3200" dirty="0">
                <a:solidFill>
                  <a:schemeClr val="bg2">
                    <a:lumMod val="10000"/>
                  </a:schemeClr>
                </a:solidFill>
              </a:rPr>
              <a:t>: ask when the RFI will be sent, ask whether Response X will be accepted</a:t>
            </a:r>
          </a:p>
        </p:txBody>
      </p:sp>
      <p:sp>
        <p:nvSpPr>
          <p:cNvPr id="8" name="Tekstvak 20">
            <a:extLst>
              <a:ext uri="{FF2B5EF4-FFF2-40B4-BE49-F238E27FC236}">
                <a16:creationId xmlns:a16="http://schemas.microsoft.com/office/drawing/2014/main" id="{A00CF105-82C2-65F9-F978-84C3FA844C31}"/>
              </a:ext>
            </a:extLst>
          </p:cNvPr>
          <p:cNvSpPr txBox="1"/>
          <p:nvPr/>
        </p:nvSpPr>
        <p:spPr>
          <a:xfrm>
            <a:off x="1191873" y="11050572"/>
            <a:ext cx="22472882" cy="584775"/>
          </a:xfrm>
          <a:prstGeom prst="rect">
            <a:avLst/>
          </a:prstGeom>
          <a:noFill/>
        </p:spPr>
        <p:txBody>
          <a:bodyPr wrap="square" rtlCol="0">
            <a:spAutoFit/>
          </a:bodyPr>
          <a:lstStyle/>
          <a:p>
            <a:r>
              <a:rPr lang="en-US" sz="3200" dirty="0">
                <a:solidFill>
                  <a:schemeClr val="bg2">
                    <a:lumMod val="10000"/>
                  </a:schemeClr>
                </a:solidFill>
              </a:rPr>
              <a:t>Please check online before asking for assistance (CTR Q&amp;A, EMA training modules, CTCG and CCMO websites)</a:t>
            </a:r>
          </a:p>
        </p:txBody>
      </p:sp>
      <p:sp>
        <p:nvSpPr>
          <p:cNvPr id="3" name="Titel van de slide komt hier">
            <a:extLst>
              <a:ext uri="{FF2B5EF4-FFF2-40B4-BE49-F238E27FC236}">
                <a16:creationId xmlns:a16="http://schemas.microsoft.com/office/drawing/2014/main" id="{D69D5943-F728-C258-A85F-1A4C9C443EAE}"/>
              </a:ext>
            </a:extLst>
          </p:cNvPr>
          <p:cNvSpPr txBox="1"/>
          <p:nvPr/>
        </p:nvSpPr>
        <p:spPr>
          <a:xfrm>
            <a:off x="2220547" y="64749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en-US" dirty="0"/>
              <a:t>CTR helpdesk CCMO</a:t>
            </a:r>
          </a:p>
        </p:txBody>
      </p:sp>
      <p:pic>
        <p:nvPicPr>
          <p:cNvPr id="4" name="Afbeelding" descr="Afbeelding">
            <a:extLst>
              <a:ext uri="{FF2B5EF4-FFF2-40B4-BE49-F238E27FC236}">
                <a16:creationId xmlns:a16="http://schemas.microsoft.com/office/drawing/2014/main" id="{1B277A6B-098B-E7A3-98F8-9DE6C0D8D042}"/>
              </a:ext>
            </a:extLst>
          </p:cNvPr>
          <p:cNvPicPr>
            <a:picLocks noChangeAspect="1"/>
          </p:cNvPicPr>
          <p:nvPr/>
        </p:nvPicPr>
        <p:blipFill>
          <a:blip r:embed="rId4"/>
          <a:stretch>
            <a:fillRect/>
          </a:stretch>
        </p:blipFill>
        <p:spPr>
          <a:xfrm>
            <a:off x="22977507" y="13018282"/>
            <a:ext cx="1085786" cy="386087"/>
          </a:xfrm>
          <a:prstGeom prst="rect">
            <a:avLst/>
          </a:prstGeom>
          <a:ln w="12700">
            <a:miter lim="400000"/>
          </a:ln>
        </p:spPr>
      </p:pic>
      <p:sp>
        <p:nvSpPr>
          <p:cNvPr id="9" name="Tekstvak 20">
            <a:extLst>
              <a:ext uri="{FF2B5EF4-FFF2-40B4-BE49-F238E27FC236}">
                <a16:creationId xmlns:a16="http://schemas.microsoft.com/office/drawing/2014/main" id="{0E973A07-BE91-2562-F319-2D308DE122C3}"/>
              </a:ext>
            </a:extLst>
          </p:cNvPr>
          <p:cNvSpPr txBox="1"/>
          <p:nvPr/>
        </p:nvSpPr>
        <p:spPr>
          <a:xfrm>
            <a:off x="2220547" y="2080653"/>
            <a:ext cx="6817945" cy="584775"/>
          </a:xfrm>
          <a:prstGeom prst="rect">
            <a:avLst/>
          </a:prstGeom>
          <a:noFill/>
        </p:spPr>
        <p:txBody>
          <a:bodyPr wrap="square" rtlCol="0">
            <a:spAutoFit/>
          </a:bodyPr>
          <a:lstStyle/>
          <a:p>
            <a:pPr algn="l"/>
            <a:r>
              <a:rPr lang="en-US" sz="3200" dirty="0">
                <a:solidFill>
                  <a:schemeClr val="bg2">
                    <a:lumMod val="10000"/>
                  </a:schemeClr>
                </a:solidFill>
              </a:rPr>
              <a:t>For planned or ongoing trials for NL</a:t>
            </a:r>
          </a:p>
        </p:txBody>
      </p:sp>
    </p:spTree>
    <p:extLst>
      <p:ext uri="{BB962C8B-B14F-4D97-AF65-F5344CB8AC3E}">
        <p14:creationId xmlns:p14="http://schemas.microsoft.com/office/powerpoint/2010/main" val="94908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0"/>
            <a:ext cx="1771048" cy="651265"/>
          </a:xfrm>
          <a:prstGeom prst="rect">
            <a:avLst/>
          </a:prstGeom>
          <a:ln w="12700">
            <a:miter lim="400000"/>
          </a:ln>
        </p:spPr>
      </p:pic>
      <p:sp>
        <p:nvSpPr>
          <p:cNvPr id="5" name="Titel van de slide…">
            <a:extLst>
              <a:ext uri="{FF2B5EF4-FFF2-40B4-BE49-F238E27FC236}">
                <a16:creationId xmlns:a16="http://schemas.microsoft.com/office/drawing/2014/main" id="{04EB338B-D481-B9B2-4061-6C5A7AAFBAFB}"/>
              </a:ext>
            </a:extLst>
          </p:cNvPr>
          <p:cNvSpPr txBox="1">
            <a:spLocks noGrp="1"/>
          </p:cNvSpPr>
          <p:nvPr>
            <p:ph type="title"/>
          </p:nvPr>
        </p:nvSpPr>
        <p:spPr>
          <a:xfrm>
            <a:off x="578368" y="751337"/>
            <a:ext cx="22703510" cy="1622669"/>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lang="nl-NL" dirty="0"/>
              <a:t>CTIS – Clinical Trials Information System</a:t>
            </a:r>
            <a:endParaRPr dirty="0"/>
          </a:p>
        </p:txBody>
      </p:sp>
      <p:sp>
        <p:nvSpPr>
          <p:cNvPr id="8" name="Tekstvak 1">
            <a:extLst>
              <a:ext uri="{FF2B5EF4-FFF2-40B4-BE49-F238E27FC236}">
                <a16:creationId xmlns:a16="http://schemas.microsoft.com/office/drawing/2014/main" id="{E4F103AA-D857-1047-C97D-32C1A181E901}"/>
              </a:ext>
            </a:extLst>
          </p:cNvPr>
          <p:cNvSpPr txBox="1"/>
          <p:nvPr/>
        </p:nvSpPr>
        <p:spPr>
          <a:xfrm>
            <a:off x="6510179" y="6971010"/>
            <a:ext cx="1659569" cy="1107996"/>
          </a:xfrm>
          <a:prstGeom prst="rect">
            <a:avLst/>
          </a:prstGeom>
          <a:solidFill>
            <a:schemeClr val="accent4"/>
          </a:solidFill>
          <a:ln>
            <a:solidFill>
              <a:schemeClr val="accent1"/>
            </a:solidFill>
          </a:ln>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nl-NL" sz="6600" b="0" i="0" u="none" strike="noStrike" kern="0" cap="none" spc="0" normalizeH="0" baseline="0" noProof="0" dirty="0">
                <a:ln>
                  <a:noFill/>
                </a:ln>
                <a:solidFill>
                  <a:srgbClr val="00A2FF">
                    <a:lumMod val="75000"/>
                  </a:srgbClr>
                </a:solidFill>
                <a:effectLst/>
                <a:uLnTx/>
                <a:uFillTx/>
                <a:latin typeface="Calibri" panose="020F0502020204030204" pitchFamily="34" charset="0"/>
                <a:ea typeface="Calibri" panose="020F0502020204030204" pitchFamily="34" charset="0"/>
                <a:sym typeface="Helvetica Neue"/>
              </a:rPr>
              <a:t>CTIS</a:t>
            </a:r>
          </a:p>
        </p:txBody>
      </p:sp>
      <p:sp>
        <p:nvSpPr>
          <p:cNvPr id="9" name="Tekstvak 1">
            <a:extLst>
              <a:ext uri="{FF2B5EF4-FFF2-40B4-BE49-F238E27FC236}">
                <a16:creationId xmlns:a16="http://schemas.microsoft.com/office/drawing/2014/main" id="{CAA44601-A98D-7706-446A-6B3502D6A213}"/>
              </a:ext>
            </a:extLst>
          </p:cNvPr>
          <p:cNvSpPr txBox="1"/>
          <p:nvPr/>
        </p:nvSpPr>
        <p:spPr>
          <a:xfrm>
            <a:off x="5953369" y="10363508"/>
            <a:ext cx="4432759" cy="126188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sym typeface="Helvetica Neue"/>
              </a:rPr>
              <a:t>Sponsoren</a:t>
            </a:r>
            <a:endParaRPr kumimoji="0" lang="en-US" sz="4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sym typeface="Helvetica Neue"/>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nl-NL"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sym typeface="Helvetica Neue"/>
              </a:rPr>
              <a:t>(Sponsor </a:t>
            </a:r>
            <a:r>
              <a:rPr kumimoji="0" lang="nl-NL" sz="32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sym typeface="Helvetica Neue"/>
              </a:rPr>
              <a:t>workspace</a:t>
            </a:r>
            <a:r>
              <a:rPr kumimoji="0" lang="nl-NL"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sym typeface="Helvetica Neue"/>
              </a:rPr>
              <a:t>)</a:t>
            </a:r>
            <a:endParaRPr kumimoji="0" lang="nl-NL" sz="4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sym typeface="Helvetica Neue"/>
            </a:endParaRPr>
          </a:p>
        </p:txBody>
      </p:sp>
      <p:sp>
        <p:nvSpPr>
          <p:cNvPr id="10" name="Tekstvak 1">
            <a:extLst>
              <a:ext uri="{FF2B5EF4-FFF2-40B4-BE49-F238E27FC236}">
                <a16:creationId xmlns:a16="http://schemas.microsoft.com/office/drawing/2014/main" id="{B6232CB8-755A-6048-4828-9B939E4454E7}"/>
              </a:ext>
            </a:extLst>
          </p:cNvPr>
          <p:cNvSpPr txBox="1"/>
          <p:nvPr/>
        </p:nvSpPr>
        <p:spPr>
          <a:xfrm>
            <a:off x="5745106" y="3488957"/>
            <a:ext cx="4276717" cy="126188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sym typeface="Helvetica Neue"/>
              </a:rPr>
              <a:t>EU-</a:t>
            </a:r>
            <a:r>
              <a:rPr kumimoji="0" lang="en-US" sz="44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sym typeface="Helvetica Neue"/>
              </a:rPr>
              <a:t>lidstaten</a:t>
            </a:r>
            <a:endParaRPr kumimoji="0" lang="en-US" sz="4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sym typeface="Helvetica Neue"/>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sym typeface="Helvetica Neue"/>
              </a:rPr>
              <a:t>(Authority workspace)</a:t>
            </a:r>
            <a:endParaRPr kumimoji="0" lang="nl-NL"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sym typeface="Helvetica Neue"/>
            </a:endParaRPr>
          </a:p>
        </p:txBody>
      </p:sp>
      <p:cxnSp>
        <p:nvCxnSpPr>
          <p:cNvPr id="11" name="Rechte verbindingslijn met pijl 10">
            <a:extLst>
              <a:ext uri="{FF2B5EF4-FFF2-40B4-BE49-F238E27FC236}">
                <a16:creationId xmlns:a16="http://schemas.microsoft.com/office/drawing/2014/main" id="{FEC6D776-A72F-364E-14A5-B0C8567D77C3}"/>
              </a:ext>
            </a:extLst>
          </p:cNvPr>
          <p:cNvCxnSpPr>
            <a:cxnSpLocks/>
          </p:cNvCxnSpPr>
          <p:nvPr/>
        </p:nvCxnSpPr>
        <p:spPr>
          <a:xfrm>
            <a:off x="7253301" y="4641322"/>
            <a:ext cx="0" cy="1883150"/>
          </a:xfrm>
          <a:prstGeom prst="straightConnector1">
            <a:avLst/>
          </a:prstGeom>
          <a:noFill/>
          <a:ln w="571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12" name="Rechte verbindingslijn met pijl 11">
            <a:extLst>
              <a:ext uri="{FF2B5EF4-FFF2-40B4-BE49-F238E27FC236}">
                <a16:creationId xmlns:a16="http://schemas.microsoft.com/office/drawing/2014/main" id="{ED9DE02B-23BD-5B2C-4E30-2CAC8006F30F}"/>
              </a:ext>
            </a:extLst>
          </p:cNvPr>
          <p:cNvCxnSpPr>
            <a:cxnSpLocks/>
          </p:cNvCxnSpPr>
          <p:nvPr/>
        </p:nvCxnSpPr>
        <p:spPr>
          <a:xfrm>
            <a:off x="7253301" y="8480358"/>
            <a:ext cx="0" cy="1883150"/>
          </a:xfrm>
          <a:prstGeom prst="straightConnector1">
            <a:avLst/>
          </a:prstGeom>
          <a:noFill/>
          <a:ln w="571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13" name="TextBox 7">
            <a:extLst>
              <a:ext uri="{FF2B5EF4-FFF2-40B4-BE49-F238E27FC236}">
                <a16:creationId xmlns:a16="http://schemas.microsoft.com/office/drawing/2014/main" id="{59974924-10F6-C837-7138-D62548479B0B}"/>
              </a:ext>
            </a:extLst>
          </p:cNvPr>
          <p:cNvSpPr txBox="1"/>
          <p:nvPr/>
        </p:nvSpPr>
        <p:spPr>
          <a:xfrm>
            <a:off x="11469209" y="6191055"/>
            <a:ext cx="11935761" cy="3167021"/>
          </a:xfrm>
          <a:prstGeom prst="rect">
            <a:avLst/>
          </a:prstGeom>
          <a:noFill/>
        </p:spPr>
        <p:txBody>
          <a:bodyPr wrap="square">
            <a:spAutoFit/>
          </a:bodyPr>
          <a:lstStyle/>
          <a:p>
            <a:pPr marL="0" marR="0" lvl="0" indent="0" algn="l" defTabSz="1143000" rtl="0" eaLnBrk="1" fontAlgn="auto" latinLnBrk="0" hangingPunct="0">
              <a:lnSpc>
                <a:spcPct val="90000"/>
              </a:lnSpc>
              <a:spcBef>
                <a:spcPts val="0"/>
              </a:spcBef>
              <a:spcAft>
                <a:spcPts val="0"/>
              </a:spcAft>
              <a:buClrTx/>
              <a:buSzTx/>
              <a:buFontTx/>
              <a:buNone/>
              <a:tabLst/>
              <a:defRPr/>
            </a:pPr>
            <a:r>
              <a:rPr kumimoji="0" lang="en-US" sz="5000" b="0" i="0" u="none" strike="noStrike" kern="0" cap="none" spc="0" normalizeH="0" baseline="0" noProof="0" dirty="0">
                <a:ln>
                  <a:noFill/>
                </a:ln>
                <a:solidFill>
                  <a:srgbClr val="2C6798"/>
                </a:solidFill>
                <a:effectLst/>
                <a:uLnTx/>
                <a:uFillTx/>
                <a:latin typeface="ITCFranklinGothic LT Pro CnDm"/>
                <a:ea typeface="+mn-ea"/>
                <a:cs typeface="+mn-cs"/>
                <a:sym typeface="ITCFranklinGothic LT Pro CnDm"/>
              </a:rPr>
              <a:t>Part I: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gezamenlijke</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beoordeling</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van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documenten</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die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hetzelfde</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zijn</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voor</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alle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lidstaten</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bijv</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protocol/IB/IMPD.</a:t>
            </a:r>
          </a:p>
          <a:p>
            <a:pPr marL="0" marR="0" lvl="0" indent="0" algn="l" defTabSz="1143000" rtl="0" eaLnBrk="1" fontAlgn="auto" latinLnBrk="0" hangingPunct="0">
              <a:lnSpc>
                <a:spcPct val="90000"/>
              </a:lnSpc>
              <a:spcBef>
                <a:spcPts val="0"/>
              </a:spcBef>
              <a:spcAft>
                <a:spcPts val="0"/>
              </a:spcAft>
              <a:buClrTx/>
              <a:buSzTx/>
              <a:buFontTx/>
              <a:buNone/>
              <a:tabLst/>
              <a:defRPr/>
            </a:pPr>
            <a:endParaRPr kumimoji="0" lang="en-US" sz="5000" b="0" i="0" u="none" strike="noStrike" kern="0" cap="none" spc="0" normalizeH="0" baseline="0" noProof="0" dirty="0">
              <a:ln>
                <a:noFill/>
              </a:ln>
              <a:solidFill>
                <a:srgbClr val="2C6798"/>
              </a:solidFill>
              <a:effectLst/>
              <a:uLnTx/>
              <a:uFillTx/>
              <a:latin typeface="ITCFranklinGothic LT Pro CnDm"/>
              <a:ea typeface="+mn-ea"/>
              <a:cs typeface="+mn-cs"/>
              <a:sym typeface="ITCFranklinGothic LT Pro CnDm"/>
            </a:endParaRPr>
          </a:p>
          <a:p>
            <a:pPr marL="0" marR="0" lvl="0" indent="0" algn="l" defTabSz="1143000" rtl="0" eaLnBrk="1" fontAlgn="auto" latinLnBrk="0" hangingPunct="0">
              <a:lnSpc>
                <a:spcPct val="90000"/>
              </a:lnSpc>
              <a:spcBef>
                <a:spcPts val="0"/>
              </a:spcBef>
              <a:spcAft>
                <a:spcPts val="0"/>
              </a:spcAft>
              <a:buClrTx/>
              <a:buSzTx/>
              <a:buFontTx/>
              <a:buNone/>
              <a:tabLst/>
              <a:defRPr/>
            </a:pPr>
            <a:r>
              <a:rPr kumimoji="0" lang="en-US" sz="5000" b="0" i="0" u="none" strike="noStrike" kern="0" cap="none" spc="0" normalizeH="0" baseline="0" noProof="0" dirty="0">
                <a:ln>
                  <a:noFill/>
                </a:ln>
                <a:solidFill>
                  <a:srgbClr val="2C6798"/>
                </a:solidFill>
                <a:effectLst/>
                <a:uLnTx/>
                <a:uFillTx/>
                <a:latin typeface="ITCFranklinGothic LT Pro CnDm"/>
                <a:ea typeface="+mn-ea"/>
                <a:cs typeface="+mn-cs"/>
                <a:sym typeface="ITCFranklinGothic LT Pro CnDm"/>
              </a:rPr>
              <a:t>Part II: </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land-</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specifieke</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documenten</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die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alleen</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door die lidstaat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beoordeeld</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a:t>
            </a:r>
            <a:r>
              <a:rPr kumimoji="0" lang="en-US" sz="3600" b="0" i="0" u="none" strike="noStrike" kern="0" cap="none" spc="0" normalizeH="0" baseline="0" noProof="0" dirty="0" err="1">
                <a:ln>
                  <a:noFill/>
                </a:ln>
                <a:solidFill>
                  <a:srgbClr val="D5D5D5">
                    <a:lumMod val="10000"/>
                  </a:srgbClr>
                </a:solidFill>
                <a:effectLst/>
                <a:uLnTx/>
                <a:uFillTx/>
                <a:latin typeface="ITCFranklinGothic LT Pro CnDm"/>
                <a:ea typeface="+mn-ea"/>
                <a:cs typeface="+mn-cs"/>
                <a:sym typeface="ITCFranklinGothic LT Pro CnDm"/>
              </a:rPr>
              <a:t>worden</a:t>
            </a:r>
            <a:r>
              <a:rPr kumimoji="0" lang="en-US" sz="3600" b="0" i="0" u="none" strike="noStrike" kern="0" cap="none" spc="0" normalizeH="0" baseline="0" noProof="0" dirty="0">
                <a:ln>
                  <a:noFill/>
                </a:ln>
                <a:solidFill>
                  <a:srgbClr val="D5D5D5">
                    <a:lumMod val="10000"/>
                  </a:srgbClr>
                </a:solidFill>
                <a:effectLst/>
                <a:uLnTx/>
                <a:uFillTx/>
                <a:latin typeface="ITCFranklinGothic LT Pro CnDm"/>
                <a:ea typeface="+mn-ea"/>
                <a:cs typeface="+mn-cs"/>
                <a:sym typeface="ITCFranklinGothic LT Pro CnDm"/>
              </a:rPr>
              <a:t>, bijv de PIF. </a:t>
            </a:r>
            <a:endParaRPr kumimoji="0" lang="en-US" sz="1800" b="0" i="0" u="none" strike="noStrike" kern="0" cap="none" spc="0" normalizeH="0" baseline="0" noProof="0" dirty="0">
              <a:ln>
                <a:noFill/>
              </a:ln>
              <a:solidFill>
                <a:srgbClr val="D5D5D5">
                  <a:lumMod val="10000"/>
                </a:srgbClr>
              </a:solidFill>
              <a:effectLst/>
              <a:uLnTx/>
              <a:uFillTx/>
              <a:latin typeface="Helvetica Neue"/>
              <a:sym typeface="Helvetica Neue"/>
            </a:endParaRPr>
          </a:p>
        </p:txBody>
      </p:sp>
      <p:sp>
        <p:nvSpPr>
          <p:cNvPr id="14" name="Tekstvak 13">
            <a:extLst>
              <a:ext uri="{FF2B5EF4-FFF2-40B4-BE49-F238E27FC236}">
                <a16:creationId xmlns:a16="http://schemas.microsoft.com/office/drawing/2014/main" id="{A2AA3228-2156-4BF9-F9EF-6D91C830D3FE}"/>
              </a:ext>
            </a:extLst>
          </p:cNvPr>
          <p:cNvSpPr txBox="1"/>
          <p:nvPr/>
        </p:nvSpPr>
        <p:spPr>
          <a:xfrm>
            <a:off x="11469208" y="3559602"/>
            <a:ext cx="12270014"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5000" b="0" i="0" u="none" strike="noStrike" kern="0" cap="none" spc="0" normalizeH="0" baseline="0" noProof="0" dirty="0" err="1">
                <a:ln>
                  <a:noFill/>
                </a:ln>
                <a:solidFill>
                  <a:srgbClr val="2C6798"/>
                </a:solidFill>
                <a:effectLst/>
                <a:uLnTx/>
                <a:uFillTx/>
                <a:latin typeface="ITCFranklinGothic LT Pro CnDm"/>
                <a:ea typeface="+mn-ea"/>
                <a:cs typeface="+mn-cs"/>
                <a:sym typeface="ITCFranklinGothic LT Pro CnDm"/>
              </a:rPr>
              <a:t>Eén</a:t>
            </a:r>
            <a:r>
              <a:rPr kumimoji="0" lang="en-US" sz="5000" b="0" i="0" u="none" strike="noStrike" kern="0" cap="none" spc="0" normalizeH="0" baseline="0" noProof="0" dirty="0">
                <a:ln>
                  <a:noFill/>
                </a:ln>
                <a:solidFill>
                  <a:srgbClr val="2C6798"/>
                </a:solidFill>
                <a:effectLst/>
                <a:uLnTx/>
                <a:uFillTx/>
                <a:latin typeface="ITCFranklinGothic LT Pro CnDm"/>
                <a:ea typeface="+mn-ea"/>
                <a:cs typeface="+mn-cs"/>
                <a:sym typeface="ITCFranklinGothic LT Pro CnDm"/>
              </a:rPr>
              <a:t> </a:t>
            </a:r>
            <a:r>
              <a:rPr kumimoji="0" lang="en-US" sz="5000" b="0" i="0" u="none" strike="noStrike" kern="0" cap="none" spc="0" normalizeH="0" baseline="0" noProof="0" dirty="0" err="1">
                <a:ln>
                  <a:noFill/>
                </a:ln>
                <a:solidFill>
                  <a:srgbClr val="2C6798"/>
                </a:solidFill>
                <a:effectLst/>
                <a:uLnTx/>
                <a:uFillTx/>
                <a:latin typeface="ITCFranklinGothic LT Pro CnDm"/>
                <a:ea typeface="+mn-ea"/>
                <a:cs typeface="+mn-cs"/>
                <a:sym typeface="ITCFranklinGothic LT Pro CnDm"/>
              </a:rPr>
              <a:t>indiening</a:t>
            </a:r>
            <a:r>
              <a:rPr kumimoji="0" lang="en-US" sz="5000" b="0" i="0" u="none" strike="noStrike" kern="0" cap="none" spc="0" normalizeH="0" baseline="0" noProof="0" dirty="0">
                <a:ln>
                  <a:noFill/>
                </a:ln>
                <a:solidFill>
                  <a:srgbClr val="2C6798"/>
                </a:solidFill>
                <a:effectLst/>
                <a:uLnTx/>
                <a:uFillTx/>
                <a:latin typeface="ITCFranklinGothic LT Pro CnDm"/>
                <a:ea typeface="+mn-ea"/>
                <a:cs typeface="+mn-cs"/>
                <a:sym typeface="ITCFranklinGothic LT Pro CnDm"/>
              </a:rPr>
              <a:t> </a:t>
            </a:r>
            <a:r>
              <a:rPr kumimoji="0" lang="en-US" sz="5000" b="0" i="0" u="none" strike="noStrike" kern="0" cap="none" spc="0" normalizeH="0" baseline="0" noProof="0" dirty="0" err="1">
                <a:ln>
                  <a:noFill/>
                </a:ln>
                <a:solidFill>
                  <a:srgbClr val="2C6798"/>
                </a:solidFill>
                <a:effectLst/>
                <a:uLnTx/>
                <a:uFillTx/>
                <a:latin typeface="ITCFranklinGothic LT Pro CnDm"/>
                <a:ea typeface="+mn-ea"/>
                <a:cs typeface="+mn-cs"/>
                <a:sym typeface="ITCFranklinGothic LT Pro CnDm"/>
              </a:rPr>
              <a:t>voor</a:t>
            </a:r>
            <a:r>
              <a:rPr kumimoji="0" lang="en-US" sz="5000" b="0" i="0" u="none" strike="noStrike" kern="0" cap="none" spc="0" normalizeH="0" baseline="0" noProof="0" dirty="0">
                <a:ln>
                  <a:noFill/>
                </a:ln>
                <a:solidFill>
                  <a:srgbClr val="2C6798"/>
                </a:solidFill>
                <a:effectLst/>
                <a:uLnTx/>
                <a:uFillTx/>
                <a:latin typeface="ITCFranklinGothic LT Pro CnDm"/>
                <a:ea typeface="+mn-ea"/>
                <a:cs typeface="+mn-cs"/>
                <a:sym typeface="ITCFranklinGothic LT Pro CnDm"/>
              </a:rPr>
              <a:t> alle </a:t>
            </a:r>
            <a:r>
              <a:rPr kumimoji="0" lang="en-US" sz="5000" b="0" i="0" u="none" strike="noStrike" kern="0" cap="none" spc="0" normalizeH="0" baseline="0" noProof="0" dirty="0" err="1">
                <a:ln>
                  <a:noFill/>
                </a:ln>
                <a:solidFill>
                  <a:srgbClr val="2C6798"/>
                </a:solidFill>
                <a:effectLst/>
                <a:uLnTx/>
                <a:uFillTx/>
                <a:latin typeface="ITCFranklinGothic LT Pro CnDm"/>
                <a:ea typeface="+mn-ea"/>
                <a:cs typeface="+mn-cs"/>
                <a:sym typeface="ITCFranklinGothic LT Pro CnDm"/>
              </a:rPr>
              <a:t>deelnemende</a:t>
            </a:r>
            <a:r>
              <a:rPr kumimoji="0" lang="en-US" sz="5000" b="0" i="0" u="none" strike="noStrike" kern="0" cap="none" spc="0" normalizeH="0" baseline="0" noProof="0" dirty="0">
                <a:ln>
                  <a:noFill/>
                </a:ln>
                <a:solidFill>
                  <a:srgbClr val="2C6798"/>
                </a:solidFill>
                <a:effectLst/>
                <a:uLnTx/>
                <a:uFillTx/>
                <a:latin typeface="ITCFranklinGothic LT Pro CnDm"/>
                <a:ea typeface="+mn-ea"/>
                <a:cs typeface="+mn-cs"/>
                <a:sym typeface="ITCFranklinGothic LT Pro CnDm"/>
              </a:rPr>
              <a:t> </a:t>
            </a:r>
            <a:r>
              <a:rPr kumimoji="0" lang="en-US" sz="5000" b="0" i="0" u="none" strike="noStrike" kern="0" cap="none" spc="0" normalizeH="0" baseline="0" noProof="0" dirty="0" err="1">
                <a:ln>
                  <a:noFill/>
                </a:ln>
                <a:solidFill>
                  <a:srgbClr val="2C6798"/>
                </a:solidFill>
                <a:effectLst/>
                <a:uLnTx/>
                <a:uFillTx/>
                <a:latin typeface="ITCFranklinGothic LT Pro CnDm"/>
                <a:ea typeface="+mn-ea"/>
                <a:cs typeface="+mn-cs"/>
                <a:sym typeface="ITCFranklinGothic LT Pro CnDm"/>
              </a:rPr>
              <a:t>lidstaten</a:t>
            </a:r>
            <a:endParaRPr kumimoji="0" lang="nl-NL" sz="2400" b="0" i="0" u="none" strike="noStrike" kern="0" cap="none" spc="0" normalizeH="0" baseline="0" noProof="0" dirty="0">
              <a:ln>
                <a:noFill/>
              </a:ln>
              <a:solidFill>
                <a:srgbClr val="5E5E5E"/>
              </a:solidFill>
              <a:effectLst/>
              <a:uLnTx/>
              <a:uFillTx/>
              <a:latin typeface="Helvetica Neue"/>
              <a:sym typeface="Helvetica Neue"/>
            </a:endParaRPr>
          </a:p>
        </p:txBody>
      </p:sp>
      <p:sp>
        <p:nvSpPr>
          <p:cNvPr id="15" name="Tekstvak 14">
            <a:extLst>
              <a:ext uri="{FF2B5EF4-FFF2-40B4-BE49-F238E27FC236}">
                <a16:creationId xmlns:a16="http://schemas.microsoft.com/office/drawing/2014/main" id="{33FB56EA-C1AF-C648-A0BE-A28467A8A527}"/>
              </a:ext>
            </a:extLst>
          </p:cNvPr>
          <p:cNvSpPr txBox="1"/>
          <p:nvPr/>
        </p:nvSpPr>
        <p:spPr>
          <a:xfrm>
            <a:off x="11469209" y="10451139"/>
            <a:ext cx="11324492"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5000" b="0" i="0" u="none" strike="noStrike" kern="0" cap="none" spc="0" normalizeH="0" baseline="0" noProof="0" dirty="0" err="1">
                <a:ln>
                  <a:noFill/>
                </a:ln>
                <a:solidFill>
                  <a:srgbClr val="2C6798"/>
                </a:solidFill>
                <a:effectLst/>
                <a:uLnTx/>
                <a:uFillTx/>
                <a:latin typeface="ITCFranklinGothic LT Pro CnDm"/>
                <a:ea typeface="+mn-ea"/>
                <a:cs typeface="+mn-cs"/>
                <a:sym typeface="ITCFranklinGothic LT Pro CnDm"/>
              </a:rPr>
              <a:t>Besluit</a:t>
            </a:r>
            <a:r>
              <a:rPr kumimoji="0" lang="en-US" sz="5000" b="0" i="0" u="none" strike="noStrike" kern="0" cap="none" spc="0" normalizeH="0" baseline="0" noProof="0" dirty="0">
                <a:ln>
                  <a:noFill/>
                </a:ln>
                <a:solidFill>
                  <a:srgbClr val="2C6798"/>
                </a:solidFill>
                <a:effectLst/>
                <a:uLnTx/>
                <a:uFillTx/>
                <a:latin typeface="ITCFranklinGothic LT Pro CnDm"/>
                <a:ea typeface="+mn-ea"/>
                <a:cs typeface="+mn-cs"/>
                <a:sym typeface="ITCFranklinGothic LT Pro CnDm"/>
              </a:rPr>
              <a:t> per lidstaat apart</a:t>
            </a:r>
            <a:endParaRPr kumimoji="0" lang="nl-NL" sz="2400" b="0" i="0" u="none" strike="noStrike" kern="0" cap="none" spc="0" normalizeH="0" baseline="0" noProof="0" dirty="0">
              <a:ln>
                <a:noFill/>
              </a:ln>
              <a:solidFill>
                <a:srgbClr val="5E5E5E"/>
              </a:solidFill>
              <a:effectLst/>
              <a:uLnTx/>
              <a:uFillTx/>
              <a:latin typeface="Helvetica Neue"/>
              <a:sym typeface="Helvetica Neue"/>
            </a:endParaRPr>
          </a:p>
        </p:txBody>
      </p:sp>
      <p:sp>
        <p:nvSpPr>
          <p:cNvPr id="16" name="Pijl: omlaag 15">
            <a:extLst>
              <a:ext uri="{FF2B5EF4-FFF2-40B4-BE49-F238E27FC236}">
                <a16:creationId xmlns:a16="http://schemas.microsoft.com/office/drawing/2014/main" id="{977E9A28-7604-E732-5AD6-F27CA940D4B5}"/>
              </a:ext>
            </a:extLst>
          </p:cNvPr>
          <p:cNvSpPr/>
          <p:nvPr/>
        </p:nvSpPr>
        <p:spPr>
          <a:xfrm>
            <a:off x="12192000" y="4830414"/>
            <a:ext cx="574426" cy="1020924"/>
          </a:xfrm>
          <a:prstGeom prst="downArrow">
            <a:avLst/>
          </a:prstGeom>
          <a:solidFill>
            <a:srgbClr val="A485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nl-NL"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7" name="Pijl: omlaag 16">
            <a:extLst>
              <a:ext uri="{FF2B5EF4-FFF2-40B4-BE49-F238E27FC236}">
                <a16:creationId xmlns:a16="http://schemas.microsoft.com/office/drawing/2014/main" id="{0613C1CB-DAE2-0924-77A4-F1B6A565FE23}"/>
              </a:ext>
            </a:extLst>
          </p:cNvPr>
          <p:cNvSpPr/>
          <p:nvPr/>
        </p:nvSpPr>
        <p:spPr>
          <a:xfrm>
            <a:off x="12192000" y="9421933"/>
            <a:ext cx="574426" cy="1020924"/>
          </a:xfrm>
          <a:prstGeom prst="downArrow">
            <a:avLst/>
          </a:prstGeom>
          <a:solidFill>
            <a:srgbClr val="A485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nl-NL"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Rechthoek 17">
            <a:extLst>
              <a:ext uri="{FF2B5EF4-FFF2-40B4-BE49-F238E27FC236}">
                <a16:creationId xmlns:a16="http://schemas.microsoft.com/office/drawing/2014/main" id="{D1A7EFE9-12A5-B3DE-87A5-B2F2FB5B0E47}"/>
              </a:ext>
            </a:extLst>
          </p:cNvPr>
          <p:cNvSpPr/>
          <p:nvPr/>
        </p:nvSpPr>
        <p:spPr>
          <a:xfrm>
            <a:off x="11451777" y="3559602"/>
            <a:ext cx="12287445" cy="8065790"/>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nl-NL"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4" name="Rechte verbindingslijn met pijl 3">
            <a:extLst>
              <a:ext uri="{FF2B5EF4-FFF2-40B4-BE49-F238E27FC236}">
                <a16:creationId xmlns:a16="http://schemas.microsoft.com/office/drawing/2014/main" id="{19926D8F-54FA-30AE-1DD6-4B04C91CC765}"/>
              </a:ext>
            </a:extLst>
          </p:cNvPr>
          <p:cNvCxnSpPr>
            <a:cxnSpLocks/>
          </p:cNvCxnSpPr>
          <p:nvPr/>
        </p:nvCxnSpPr>
        <p:spPr>
          <a:xfrm flipH="1">
            <a:off x="4088072" y="7491046"/>
            <a:ext cx="2180492" cy="0"/>
          </a:xfrm>
          <a:prstGeom prst="straightConnector1">
            <a:avLst/>
          </a:prstGeom>
          <a:noFill/>
          <a:ln w="5715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 name="Tekstvak 1">
            <a:extLst>
              <a:ext uri="{FF2B5EF4-FFF2-40B4-BE49-F238E27FC236}">
                <a16:creationId xmlns:a16="http://schemas.microsoft.com/office/drawing/2014/main" id="{811D6C11-A85C-8317-19E9-9F39A2676EAE}"/>
              </a:ext>
            </a:extLst>
          </p:cNvPr>
          <p:cNvSpPr txBox="1"/>
          <p:nvPr/>
        </p:nvSpPr>
        <p:spPr>
          <a:xfrm>
            <a:off x="4292098" y="6844715"/>
            <a:ext cx="2218081" cy="646331"/>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dirty="0">
                <a:ln>
                  <a:noFill/>
                </a:ln>
                <a:solidFill>
                  <a:schemeClr val="bg2">
                    <a:lumMod val="10000"/>
                  </a:schemeClr>
                </a:solidFill>
                <a:effectLst/>
                <a:uLnTx/>
                <a:uFillTx/>
                <a:latin typeface="Calibri" panose="020F0502020204030204" pitchFamily="34" charset="0"/>
                <a:ea typeface="Calibri" panose="020F0502020204030204" pitchFamily="34" charset="0"/>
                <a:sym typeface="Helvetica Neue"/>
              </a:rPr>
              <a:t>Publicatie</a:t>
            </a:r>
            <a:endParaRPr kumimoji="0" lang="nl-NL" sz="3200" b="0" i="0" u="none" strike="noStrike" kern="0" cap="none" spc="0" normalizeH="0" baseline="0" noProof="0" dirty="0">
              <a:ln>
                <a:noFill/>
              </a:ln>
              <a:solidFill>
                <a:schemeClr val="bg2">
                  <a:lumMod val="10000"/>
                </a:schemeClr>
              </a:solidFill>
              <a:effectLst/>
              <a:uLnTx/>
              <a:uFillTx/>
              <a:latin typeface="Calibri" panose="020F0502020204030204" pitchFamily="34" charset="0"/>
              <a:ea typeface="Calibri" panose="020F0502020204030204" pitchFamily="34" charset="0"/>
              <a:sym typeface="Helvetica Neue"/>
            </a:endParaRPr>
          </a:p>
        </p:txBody>
      </p:sp>
      <p:sp>
        <p:nvSpPr>
          <p:cNvPr id="21" name="Tekstvak 1">
            <a:extLst>
              <a:ext uri="{FF2B5EF4-FFF2-40B4-BE49-F238E27FC236}">
                <a16:creationId xmlns:a16="http://schemas.microsoft.com/office/drawing/2014/main" id="{DFBB991D-B9DB-1A82-D09C-3356B3F79913}"/>
              </a:ext>
            </a:extLst>
          </p:cNvPr>
          <p:cNvSpPr txBox="1"/>
          <p:nvPr/>
        </p:nvSpPr>
        <p:spPr>
          <a:xfrm>
            <a:off x="944368" y="8521641"/>
            <a:ext cx="3055053" cy="523220"/>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D5D5D5">
                    <a:lumMod val="10000"/>
                  </a:srgbClr>
                </a:solidFill>
                <a:effectLst/>
                <a:uLnTx/>
                <a:uFillTx/>
                <a:latin typeface="Calibri" panose="020F0502020204030204" pitchFamily="34" charset="0"/>
                <a:ea typeface="Calibri" panose="020F0502020204030204" pitchFamily="34" charset="0"/>
                <a:sym typeface="Helvetica Neue"/>
              </a:rPr>
              <a:t>Openbaar</a:t>
            </a:r>
            <a:r>
              <a:rPr kumimoji="0" lang="en-US" sz="2800" b="0" i="0" u="none" strike="noStrike" kern="0" cap="none" spc="0" normalizeH="0" baseline="0" noProof="0" dirty="0">
                <a:ln>
                  <a:noFill/>
                </a:ln>
                <a:solidFill>
                  <a:srgbClr val="D5D5D5">
                    <a:lumMod val="10000"/>
                  </a:srgbClr>
                </a:solidFill>
                <a:effectLst/>
                <a:uLnTx/>
                <a:uFillTx/>
                <a:latin typeface="Calibri" panose="020F0502020204030204" pitchFamily="34" charset="0"/>
                <a:ea typeface="Calibri" panose="020F0502020204030204" pitchFamily="34" charset="0"/>
                <a:sym typeface="Helvetica Neue"/>
              </a:rPr>
              <a:t> </a:t>
            </a:r>
            <a:r>
              <a:rPr kumimoji="0" lang="en-US" sz="2800" b="0" i="0" u="none" strike="noStrike" kern="0" cap="none" spc="0" normalizeH="0" baseline="0" noProof="0" dirty="0" err="1">
                <a:ln>
                  <a:noFill/>
                </a:ln>
                <a:solidFill>
                  <a:srgbClr val="D5D5D5">
                    <a:lumMod val="10000"/>
                  </a:srgbClr>
                </a:solidFill>
                <a:effectLst/>
                <a:uLnTx/>
                <a:uFillTx/>
                <a:latin typeface="Calibri" panose="020F0502020204030204" pitchFamily="34" charset="0"/>
                <a:ea typeface="Calibri" panose="020F0502020204030204" pitchFamily="34" charset="0"/>
                <a:sym typeface="Helvetica Neue"/>
              </a:rPr>
              <a:t>portaal</a:t>
            </a:r>
            <a:endParaRPr kumimoji="0" lang="nl-NL" sz="2800" b="0" i="0" u="none" strike="noStrike" kern="0" cap="none" spc="0" normalizeH="0" baseline="0" noProof="0" dirty="0">
              <a:ln>
                <a:noFill/>
              </a:ln>
              <a:solidFill>
                <a:srgbClr val="D5D5D5">
                  <a:lumMod val="10000"/>
                </a:srgbClr>
              </a:solidFill>
              <a:effectLst/>
              <a:uLnTx/>
              <a:uFillTx/>
              <a:latin typeface="Calibri" panose="020F0502020204030204" pitchFamily="34" charset="0"/>
              <a:ea typeface="Calibri" panose="020F0502020204030204" pitchFamily="34" charset="0"/>
              <a:sym typeface="Helvetica Neue"/>
            </a:endParaRPr>
          </a:p>
        </p:txBody>
      </p:sp>
      <p:pic>
        <p:nvPicPr>
          <p:cNvPr id="22" name="Picture 17">
            <a:extLst>
              <a:ext uri="{FF2B5EF4-FFF2-40B4-BE49-F238E27FC236}">
                <a16:creationId xmlns:a16="http://schemas.microsoft.com/office/drawing/2014/main" id="{3FD64C34-5E0C-8AE4-1910-9E254FC6F56E}"/>
              </a:ext>
            </a:extLst>
          </p:cNvPr>
          <p:cNvPicPr>
            <a:picLocks noChangeAspect="1"/>
          </p:cNvPicPr>
          <p:nvPr/>
        </p:nvPicPr>
        <p:blipFill rotWithShape="1">
          <a:blip r:embed="rId4"/>
          <a:srcRect r="49024" b="43689"/>
          <a:stretch/>
        </p:blipFill>
        <p:spPr>
          <a:xfrm>
            <a:off x="644778" y="6257246"/>
            <a:ext cx="3126146" cy="2264395"/>
          </a:xfrm>
          <a:prstGeom prst="rect">
            <a:avLst/>
          </a:prstGeom>
          <a:ln>
            <a:solidFill>
              <a:schemeClr val="accent1"/>
            </a:solidFill>
          </a:ln>
        </p:spPr>
      </p:pic>
    </p:spTree>
    <p:extLst>
      <p:ext uri="{BB962C8B-B14F-4D97-AF65-F5344CB8AC3E}">
        <p14:creationId xmlns:p14="http://schemas.microsoft.com/office/powerpoint/2010/main" val="32432096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0"/>
            <a:ext cx="1771048" cy="651265"/>
          </a:xfrm>
          <a:prstGeom prst="rect">
            <a:avLst/>
          </a:prstGeom>
          <a:ln w="12700">
            <a:miter lim="400000"/>
          </a:ln>
        </p:spPr>
      </p:pic>
      <p:sp>
        <p:nvSpPr>
          <p:cNvPr id="5" name="Titel van de slide…">
            <a:extLst>
              <a:ext uri="{FF2B5EF4-FFF2-40B4-BE49-F238E27FC236}">
                <a16:creationId xmlns:a16="http://schemas.microsoft.com/office/drawing/2014/main" id="{04EB338B-D481-B9B2-4061-6C5A7AAFBAFB}"/>
              </a:ext>
            </a:extLst>
          </p:cNvPr>
          <p:cNvSpPr txBox="1">
            <a:spLocks noGrp="1"/>
          </p:cNvSpPr>
          <p:nvPr>
            <p:ph type="title"/>
          </p:nvPr>
        </p:nvSpPr>
        <p:spPr>
          <a:xfrm>
            <a:off x="578368" y="751337"/>
            <a:ext cx="22703510" cy="1622669"/>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lang="nl-NL" dirty="0"/>
              <a:t>Tijdslijnen en processen</a:t>
            </a:r>
            <a:endParaRPr dirty="0"/>
          </a:p>
        </p:txBody>
      </p:sp>
      <p:pic>
        <p:nvPicPr>
          <p:cNvPr id="25" name="Picture 1">
            <a:extLst>
              <a:ext uri="{FF2B5EF4-FFF2-40B4-BE49-F238E27FC236}">
                <a16:creationId xmlns:a16="http://schemas.microsoft.com/office/drawing/2014/main" id="{E529594E-F60F-272A-A2A3-BA3412F02A3B}"/>
              </a:ext>
            </a:extLst>
          </p:cNvPr>
          <p:cNvPicPr>
            <a:picLocks noChangeAspect="1"/>
          </p:cNvPicPr>
          <p:nvPr/>
        </p:nvPicPr>
        <p:blipFill>
          <a:blip r:embed="rId4"/>
          <a:stretch>
            <a:fillRect/>
          </a:stretch>
        </p:blipFill>
        <p:spPr>
          <a:xfrm>
            <a:off x="953776" y="5221710"/>
            <a:ext cx="13607310" cy="4478836"/>
          </a:xfrm>
          <a:prstGeom prst="rect">
            <a:avLst/>
          </a:prstGeom>
        </p:spPr>
      </p:pic>
      <p:sp>
        <p:nvSpPr>
          <p:cNvPr id="27" name="TextBox 7">
            <a:extLst>
              <a:ext uri="{FF2B5EF4-FFF2-40B4-BE49-F238E27FC236}">
                <a16:creationId xmlns:a16="http://schemas.microsoft.com/office/drawing/2014/main" id="{47CA8C01-53D4-6305-5799-BA07D4C3DDB7}"/>
              </a:ext>
            </a:extLst>
          </p:cNvPr>
          <p:cNvSpPr txBox="1"/>
          <p:nvPr/>
        </p:nvSpPr>
        <p:spPr>
          <a:xfrm>
            <a:off x="16108471" y="2682151"/>
            <a:ext cx="7922950" cy="7294305"/>
          </a:xfrm>
          <a:prstGeom prst="rect">
            <a:avLst/>
          </a:prstGeom>
          <a:noFill/>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Daarna</a:t>
            </a: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sym typeface="Helvetica Neue"/>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Substantiële</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modificatie</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(SM)</a:t>
            </a:r>
            <a:b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b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alleen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gewijzigde</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documenten</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Niet-substantiële</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wijziging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(NSM)</a:t>
            </a:r>
            <a:b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CTR art 81.9, voor niet-substantiële wijzigingen die niet kunnen wachten op het volgende SM. Geen besluit.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Toevoeging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van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lidstaten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(AM)</a:t>
            </a:r>
            <a:b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br>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nieuw</a:t>
            </a:r>
            <a:r>
              <a:rPr lang="en-US" kern="1200" dirty="0">
                <a:solidFill>
                  <a:prstClr val="black"/>
                </a:solidFill>
                <a:latin typeface="Calibri" panose="020F0502020204030204"/>
                <a:ea typeface="+mn-ea"/>
                <a:cs typeface="+mn-cs"/>
              </a:rPr>
              <a:t>e lidstaat </a:t>
            </a:r>
            <a:r>
              <a:rPr lang="en-US" kern="1200" dirty="0" err="1">
                <a:solidFill>
                  <a:prstClr val="black"/>
                </a:solidFill>
                <a:latin typeface="Calibri" panose="020F0502020204030204"/>
                <a:ea typeface="+mn-ea"/>
                <a:cs typeface="+mn-cs"/>
              </a:rPr>
              <a:t>beoordeelt</a:t>
            </a:r>
            <a:r>
              <a:rPr lang="en-US" kern="1200" dirty="0">
                <a:solidFill>
                  <a:prstClr val="black"/>
                </a:solidFill>
                <a:latin typeface="Calibri" panose="020F0502020204030204"/>
                <a:ea typeface="+mn-ea"/>
                <a:cs typeface="+mn-cs"/>
              </a:rPr>
              <a:t> </a:t>
            </a:r>
            <a:r>
              <a:rPr lang="en-US" kern="1200" dirty="0" err="1">
                <a:solidFill>
                  <a:prstClr val="black"/>
                </a:solidFill>
                <a:latin typeface="Calibri" panose="020F0502020204030204"/>
                <a:ea typeface="+mn-ea"/>
                <a:cs typeface="+mn-cs"/>
              </a:rPr>
              <a:t>haar</a:t>
            </a:r>
            <a:r>
              <a:rPr lang="en-US" kern="1200" dirty="0">
                <a:solidFill>
                  <a:prstClr val="black"/>
                </a:solidFill>
                <a:latin typeface="Calibri" panose="020F0502020204030204"/>
                <a:ea typeface="+mn-ea"/>
                <a:cs typeface="+mn-cs"/>
              </a:rPr>
              <a:t> Part II </a:t>
            </a:r>
            <a:r>
              <a:rPr lang="en-US" kern="1200" dirty="0" err="1">
                <a:solidFill>
                  <a:prstClr val="black"/>
                </a:solidFill>
                <a:latin typeface="Calibri" panose="020F0502020204030204"/>
                <a:ea typeface="+mn-ea"/>
                <a:cs typeface="+mn-cs"/>
              </a:rPr>
              <a:t>documenten</a:t>
            </a:r>
            <a:r>
              <a:rPr lang="en-US" kern="1200" dirty="0">
                <a:solidFill>
                  <a:prstClr val="black"/>
                </a:solidFill>
                <a:latin typeface="Calibri" panose="020F0502020204030204"/>
                <a:ea typeface="+mn-ea"/>
                <a:cs typeface="+mn-cs"/>
              </a:rPr>
              <a:t>, </a:t>
            </a:r>
            <a:br>
              <a:rPr lang="en-US" kern="1200" dirty="0">
                <a:solidFill>
                  <a:prstClr val="black"/>
                </a:solidFill>
                <a:latin typeface="Calibri" panose="020F0502020204030204"/>
                <a:ea typeface="+mn-ea"/>
                <a:cs typeface="+mn-cs"/>
              </a:rPr>
            </a:br>
            <a:r>
              <a:rPr lang="en-US" kern="1200" dirty="0" err="1">
                <a:solidFill>
                  <a:prstClr val="black"/>
                </a:solidFill>
                <a:latin typeface="Calibri" panose="020F0502020204030204"/>
                <a:ea typeface="+mn-ea"/>
                <a:cs typeface="+mn-cs"/>
              </a:rPr>
              <a:t>en</a:t>
            </a:r>
            <a:r>
              <a:rPr lang="en-US" kern="1200" dirty="0">
                <a:solidFill>
                  <a:prstClr val="black"/>
                </a:solidFill>
                <a:latin typeface="Calibri" panose="020F0502020204030204"/>
                <a:ea typeface="+mn-ea"/>
                <a:cs typeface="+mn-cs"/>
              </a:rPr>
              <a:t> </a:t>
            </a:r>
            <a:r>
              <a:rPr lang="en-US" kern="1200" dirty="0" err="1">
                <a:solidFill>
                  <a:prstClr val="black"/>
                </a:solidFill>
                <a:latin typeface="Calibri" panose="020F0502020204030204"/>
                <a:ea typeface="+mn-ea"/>
                <a:cs typeface="+mn-cs"/>
              </a:rPr>
              <a:t>beslist</a:t>
            </a:r>
            <a:r>
              <a:rPr lang="en-US" kern="1200" dirty="0">
                <a:solidFill>
                  <a:prstClr val="black"/>
                </a:solidFill>
                <a:latin typeface="Calibri" panose="020F0502020204030204"/>
                <a:ea typeface="+mn-ea"/>
                <a:cs typeface="+mn-cs"/>
              </a:rPr>
              <a:t> over </a:t>
            </a:r>
            <a:r>
              <a:rPr lang="en-US" kern="1200" dirty="0" err="1">
                <a:solidFill>
                  <a:prstClr val="black"/>
                </a:solidFill>
                <a:latin typeface="Calibri" panose="020F0502020204030204"/>
                <a:ea typeface="+mn-ea"/>
                <a:cs typeface="+mn-cs"/>
              </a:rPr>
              <a:t>meedoen</a:t>
            </a:r>
            <a:r>
              <a:rPr lang="en-US" kern="1200" dirty="0">
                <a:solidFill>
                  <a:prstClr val="black"/>
                </a:solidFill>
                <a:latin typeface="Calibri" panose="020F0502020204030204"/>
                <a:ea typeface="+mn-ea"/>
                <a:cs typeface="+mn-cs"/>
              </a:rPr>
              <a:t> </a:t>
            </a:r>
            <a:r>
              <a:rPr lang="en-US" kern="1200" dirty="0" err="1">
                <a:solidFill>
                  <a:prstClr val="black"/>
                </a:solidFill>
                <a:latin typeface="Calibri" panose="020F0502020204030204"/>
                <a:ea typeface="+mn-ea"/>
                <a:cs typeface="+mn-cs"/>
              </a:rPr>
              <a:t>adhv</a:t>
            </a:r>
            <a:r>
              <a:rPr lang="en-US" kern="1200" dirty="0">
                <a:solidFill>
                  <a:prstClr val="black"/>
                </a:solidFill>
                <a:latin typeface="Calibri" panose="020F0502020204030204"/>
                <a:ea typeface="+mn-ea"/>
                <a:cs typeface="+mn-cs"/>
              </a:rPr>
              <a:t> het al </a:t>
            </a:r>
            <a:r>
              <a:rPr lang="en-US" kern="1200" dirty="0" err="1">
                <a:solidFill>
                  <a:prstClr val="black"/>
                </a:solidFill>
                <a:latin typeface="Calibri" panose="020F0502020204030204"/>
                <a:ea typeface="+mn-ea"/>
                <a:cs typeface="+mn-cs"/>
              </a:rPr>
              <a:t>goedgekeurde</a:t>
            </a:r>
            <a:r>
              <a:rPr lang="en-US" kern="1200" dirty="0">
                <a:solidFill>
                  <a:prstClr val="black"/>
                </a:solidFill>
                <a:latin typeface="Calibri" panose="020F0502020204030204"/>
                <a:ea typeface="+mn-ea"/>
                <a:cs typeface="+mn-cs"/>
              </a:rPr>
              <a:t> Part I</a:t>
            </a: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kern="1200" dirty="0" err="1">
                <a:solidFill>
                  <a:prstClr val="black"/>
                </a:solidFill>
                <a:latin typeface="Calibri" panose="020F0502020204030204"/>
                <a:ea typeface="+mn-ea"/>
                <a:cs typeface="+mn-cs"/>
              </a:rPr>
              <a:t>Meldingen</a:t>
            </a:r>
            <a:r>
              <a:rPr lang="en-US" sz="3600" b="1" kern="1200" dirty="0">
                <a:solidFill>
                  <a:prstClr val="black"/>
                </a:solidFill>
                <a:latin typeface="Calibri" panose="020F0502020204030204"/>
                <a:ea typeface="+mn-ea"/>
                <a:cs typeface="+mn-cs"/>
              </a:rPr>
              <a:t> in CTIS</a:t>
            </a:r>
            <a:br>
              <a:rPr lang="en-US" b="1" kern="1200" dirty="0">
                <a:solidFill>
                  <a:prstClr val="black"/>
                </a:solidFill>
                <a:latin typeface="Calibri" panose="020F0502020204030204"/>
                <a:ea typeface="+mn-ea"/>
                <a:cs typeface="+mn-cs"/>
              </a:rPr>
            </a:br>
            <a:r>
              <a:rPr lang="en-US" kern="1200" dirty="0">
                <a:solidFill>
                  <a:prstClr val="black"/>
                </a:solidFill>
                <a:latin typeface="Calibri" panose="020F0502020204030204"/>
                <a:ea typeface="+mn-ea"/>
                <a:cs typeface="+mn-cs"/>
              </a:rPr>
              <a:t>Bijv start/</a:t>
            </a:r>
            <a:r>
              <a:rPr lang="en-US" kern="1200" dirty="0" err="1">
                <a:solidFill>
                  <a:prstClr val="black"/>
                </a:solidFill>
                <a:latin typeface="Calibri" panose="020F0502020204030204"/>
                <a:ea typeface="+mn-ea"/>
                <a:cs typeface="+mn-cs"/>
              </a:rPr>
              <a:t>einde</a:t>
            </a:r>
            <a:r>
              <a:rPr lang="en-US" kern="1200" dirty="0">
                <a:solidFill>
                  <a:prstClr val="black"/>
                </a:solidFill>
                <a:latin typeface="Calibri" panose="020F0502020204030204"/>
                <a:ea typeface="+mn-ea"/>
                <a:cs typeface="+mn-cs"/>
              </a:rPr>
              <a:t> </a:t>
            </a:r>
            <a:r>
              <a:rPr lang="en-US" kern="1200" dirty="0" err="1">
                <a:solidFill>
                  <a:prstClr val="black"/>
                </a:solidFill>
                <a:latin typeface="Calibri" panose="020F0502020204030204"/>
                <a:ea typeface="+mn-ea"/>
                <a:cs typeface="+mn-cs"/>
              </a:rPr>
              <a:t>studie</a:t>
            </a:r>
            <a:r>
              <a:rPr lang="en-US" kern="1200" dirty="0">
                <a:solidFill>
                  <a:prstClr val="black"/>
                </a:solidFill>
                <a:latin typeface="Calibri" panose="020F0502020204030204"/>
                <a:ea typeface="+mn-ea"/>
                <a:cs typeface="+mn-cs"/>
              </a:rPr>
              <a:t>, </a:t>
            </a:r>
            <a:r>
              <a:rPr lang="en-US" kern="1200" dirty="0" err="1">
                <a:solidFill>
                  <a:prstClr val="black"/>
                </a:solidFill>
                <a:latin typeface="Calibri" panose="020F0502020204030204"/>
                <a:ea typeface="+mn-ea"/>
                <a:cs typeface="+mn-cs"/>
              </a:rPr>
              <a:t>jaarlijkse</a:t>
            </a:r>
            <a:r>
              <a:rPr lang="en-US" kern="1200" dirty="0">
                <a:solidFill>
                  <a:prstClr val="black"/>
                </a:solidFill>
                <a:latin typeface="Calibri" panose="020F0502020204030204"/>
                <a:ea typeface="+mn-ea"/>
                <a:cs typeface="+mn-cs"/>
              </a:rPr>
              <a:t> </a:t>
            </a:r>
            <a:r>
              <a:rPr lang="en-US" kern="1200" dirty="0" err="1">
                <a:solidFill>
                  <a:prstClr val="black"/>
                </a:solidFill>
                <a:latin typeface="Calibri" panose="020F0502020204030204"/>
                <a:ea typeface="+mn-ea"/>
                <a:cs typeface="+mn-cs"/>
              </a:rPr>
              <a:t>veiligheidsrapportage</a:t>
            </a:r>
            <a:r>
              <a:rPr lang="en-US" kern="1200" dirty="0">
                <a:solidFill>
                  <a:prstClr val="black"/>
                </a:solidFill>
                <a:latin typeface="Calibri" panose="020F0502020204030204"/>
                <a:ea typeface="+mn-ea"/>
                <a:cs typeface="+mn-cs"/>
              </a:rPr>
              <a:t> (ASR), unexpected events, serious breach, </a:t>
            </a:r>
            <a:r>
              <a:rPr lang="en-US" kern="1200" dirty="0" err="1">
                <a:solidFill>
                  <a:prstClr val="black"/>
                </a:solidFill>
                <a:latin typeface="Calibri" panose="020F0502020204030204"/>
                <a:ea typeface="+mn-ea"/>
                <a:cs typeface="+mn-cs"/>
              </a:rPr>
              <a:t>eindrapport</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
        <p:nvSpPr>
          <p:cNvPr id="2" name="Tekstvak 1">
            <a:extLst>
              <a:ext uri="{FF2B5EF4-FFF2-40B4-BE49-F238E27FC236}">
                <a16:creationId xmlns:a16="http://schemas.microsoft.com/office/drawing/2014/main" id="{26E8FFD3-485A-0EDE-F90B-A930217892E9}"/>
              </a:ext>
            </a:extLst>
          </p:cNvPr>
          <p:cNvSpPr txBox="1"/>
          <p:nvPr/>
        </p:nvSpPr>
        <p:spPr>
          <a:xfrm>
            <a:off x="953776" y="12824160"/>
            <a:ext cx="1846293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err="1">
                <a:ln>
                  <a:noFill/>
                </a:ln>
                <a:solidFill>
                  <a:srgbClr val="5E5E5E"/>
                </a:solidFill>
                <a:effectLst/>
                <a:uFillTx/>
                <a:latin typeface="Helvetica Neue"/>
                <a:ea typeface="Helvetica Neue"/>
                <a:cs typeface="Helvetica Neue"/>
                <a:sym typeface="Helvetica Neue"/>
              </a:rPr>
              <a:t>Kalenderdagen</a:t>
            </a:r>
            <a:r>
              <a:rPr lang="en-US" dirty="0"/>
              <a:t> in alle </a:t>
            </a:r>
            <a:r>
              <a:rPr lang="en-US" dirty="0" err="1"/>
              <a:t>gevallen</a:t>
            </a:r>
            <a:r>
              <a:rPr lang="en-US" dirty="0"/>
              <a:t>! Maar </a:t>
            </a:r>
            <a:r>
              <a:rPr lang="en-US" dirty="0" err="1"/>
              <a:t>een</a:t>
            </a:r>
            <a:r>
              <a:rPr lang="en-US" dirty="0"/>
              <a:t> </a:t>
            </a:r>
            <a:r>
              <a:rPr lang="en-US" dirty="0" err="1"/>
              <a:t>termijn</a:t>
            </a:r>
            <a:r>
              <a:rPr lang="en-US" dirty="0"/>
              <a:t> die in het weekend </a:t>
            </a:r>
            <a:r>
              <a:rPr lang="en-US" dirty="0" err="1"/>
              <a:t>eindigt</a:t>
            </a:r>
            <a:r>
              <a:rPr lang="en-US" dirty="0"/>
              <a:t>, </a:t>
            </a:r>
            <a:r>
              <a:rPr lang="en-US" dirty="0" err="1"/>
              <a:t>wordt</a:t>
            </a:r>
            <a:r>
              <a:rPr lang="en-US" dirty="0"/>
              <a:t> </a:t>
            </a:r>
            <a:r>
              <a:rPr lang="en-US" dirty="0" err="1"/>
              <a:t>verlengd</a:t>
            </a:r>
            <a:r>
              <a:rPr lang="en-US" dirty="0"/>
              <a:t> </a:t>
            </a:r>
            <a:r>
              <a:rPr lang="en-US" dirty="0" err="1"/>
              <a:t>naar</a:t>
            </a:r>
            <a:r>
              <a:rPr lang="en-US" dirty="0"/>
              <a:t> de </a:t>
            </a:r>
            <a:r>
              <a:rPr lang="en-US" dirty="0" err="1"/>
              <a:t>maandag</a:t>
            </a:r>
            <a:r>
              <a:rPr lang="en-US" dirty="0"/>
              <a:t>.</a:t>
            </a:r>
            <a:endParaRPr kumimoji="0" lang="nl-NL"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p:txBody>
      </p:sp>
      <p:sp>
        <p:nvSpPr>
          <p:cNvPr id="6" name="Tekstvak 5">
            <a:extLst>
              <a:ext uri="{FF2B5EF4-FFF2-40B4-BE49-F238E27FC236}">
                <a16:creationId xmlns:a16="http://schemas.microsoft.com/office/drawing/2014/main" id="{47E0FB4E-A8C4-E314-7AC5-5212C6204DF2}"/>
              </a:ext>
            </a:extLst>
          </p:cNvPr>
          <p:cNvSpPr txBox="1"/>
          <p:nvPr/>
        </p:nvSpPr>
        <p:spPr>
          <a:xfrm>
            <a:off x="3623642" y="4045856"/>
            <a:ext cx="8306481"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Initiële</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sym typeface="Helvetica Neue"/>
              </a:rPr>
              <a:t>indiening</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 (IN)</a:t>
            </a:r>
            <a:endParaRPr lang="nl-NL" sz="4800" dirty="0"/>
          </a:p>
        </p:txBody>
      </p:sp>
    </p:spTree>
    <p:extLst>
      <p:ext uri="{BB962C8B-B14F-4D97-AF65-F5344CB8AC3E}">
        <p14:creationId xmlns:p14="http://schemas.microsoft.com/office/powerpoint/2010/main" val="26083159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0"/>
            <a:ext cx="1771048" cy="651265"/>
          </a:xfrm>
          <a:prstGeom prst="rect">
            <a:avLst/>
          </a:prstGeom>
          <a:ln w="12700">
            <a:miter lim="400000"/>
          </a:ln>
        </p:spPr>
      </p:pic>
      <p:sp>
        <p:nvSpPr>
          <p:cNvPr id="5" name="Titel van de slide…">
            <a:extLst>
              <a:ext uri="{FF2B5EF4-FFF2-40B4-BE49-F238E27FC236}">
                <a16:creationId xmlns:a16="http://schemas.microsoft.com/office/drawing/2014/main" id="{04EB338B-D481-B9B2-4061-6C5A7AAFBAFB}"/>
              </a:ext>
            </a:extLst>
          </p:cNvPr>
          <p:cNvSpPr txBox="1">
            <a:spLocks noGrp="1"/>
          </p:cNvSpPr>
          <p:nvPr>
            <p:ph type="title"/>
          </p:nvPr>
        </p:nvSpPr>
        <p:spPr>
          <a:xfrm>
            <a:off x="578368" y="751337"/>
            <a:ext cx="22703510" cy="1622669"/>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lang="nl-NL" dirty="0"/>
              <a:t>CTR-studies in Nederland</a:t>
            </a:r>
            <a:endParaRPr dirty="0"/>
          </a:p>
        </p:txBody>
      </p:sp>
      <p:sp>
        <p:nvSpPr>
          <p:cNvPr id="3" name="Tekstvak 2">
            <a:extLst>
              <a:ext uri="{FF2B5EF4-FFF2-40B4-BE49-F238E27FC236}">
                <a16:creationId xmlns:a16="http://schemas.microsoft.com/office/drawing/2014/main" id="{5C5C0A6F-48A4-78A5-AAAC-C6D480F5A1BD}"/>
              </a:ext>
            </a:extLst>
          </p:cNvPr>
          <p:cNvSpPr txBox="1"/>
          <p:nvPr/>
        </p:nvSpPr>
        <p:spPr>
          <a:xfrm>
            <a:off x="1498039" y="2788682"/>
            <a:ext cx="17578854"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r>
              <a:rPr lang="en-US" sz="3600" b="1" dirty="0">
                <a:solidFill>
                  <a:schemeClr val="accent1">
                    <a:lumMod val="75000"/>
                  </a:schemeClr>
                </a:solidFill>
              </a:rPr>
              <a:t>METCs:</a:t>
            </a: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nl-NL" sz="36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Hebben in CTIS alleen toegang tot de studies die zij beoordelen</a:t>
            </a: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nl-NL" sz="3600" dirty="0">
                <a:solidFill>
                  <a:schemeClr val="bg2">
                    <a:lumMod val="10000"/>
                  </a:schemeClr>
                </a:solidFill>
              </a:rPr>
              <a:t>Beoordelen indieningen voor METC-studies (beoordeling Part I + Part II en besluit)</a:t>
            </a: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nl-NL" sz="36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endParaRPr>
          </a:p>
          <a:p>
            <a:pPr marR="0" algn="l" defTabSz="2438338" rtl="0" fontAlgn="auto" latinLnBrk="0" hangingPunct="0">
              <a:lnSpc>
                <a:spcPct val="100000"/>
              </a:lnSpc>
              <a:spcBef>
                <a:spcPts val="0"/>
              </a:spcBef>
              <a:spcAft>
                <a:spcPts val="0"/>
              </a:spcAft>
              <a:buClrTx/>
              <a:buSzTx/>
              <a:tabLst/>
            </a:pPr>
            <a:r>
              <a:rPr kumimoji="0" lang="en-US" sz="36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CCMO</a:t>
            </a:r>
            <a:r>
              <a:rPr lang="en-US" sz="3600" b="1" dirty="0">
                <a:solidFill>
                  <a:schemeClr val="accent1">
                    <a:lumMod val="75000"/>
                  </a:schemeClr>
                </a:solidFill>
              </a:rPr>
              <a:t>-bureau</a:t>
            </a:r>
            <a:r>
              <a:rPr lang="en-US" sz="3600" dirty="0">
                <a:solidFill>
                  <a:schemeClr val="accent1">
                    <a:lumMod val="75000"/>
                  </a:schemeClr>
                </a:solidFill>
              </a:rPr>
              <a:t>:</a:t>
            </a:r>
            <a:endParaRPr kumimoji="0" lang="en-US" sz="3600" b="0"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err="1">
                <a:solidFill>
                  <a:schemeClr val="bg2">
                    <a:lumMod val="10000"/>
                  </a:schemeClr>
                </a:solidFill>
              </a:rPr>
              <a:t>Heeft</a:t>
            </a:r>
            <a:r>
              <a:rPr lang="en-US" sz="3600" dirty="0">
                <a:solidFill>
                  <a:schemeClr val="bg2">
                    <a:lumMod val="10000"/>
                  </a:schemeClr>
                </a:solidFill>
              </a:rPr>
              <a:t> </a:t>
            </a:r>
            <a:r>
              <a:rPr lang="en-US" sz="3600" dirty="0" err="1">
                <a:solidFill>
                  <a:schemeClr val="bg2">
                    <a:lumMod val="10000"/>
                  </a:schemeClr>
                </a:solidFill>
              </a:rPr>
              <a:t>toegang</a:t>
            </a:r>
            <a:r>
              <a:rPr lang="en-US" sz="3600" dirty="0">
                <a:solidFill>
                  <a:schemeClr val="bg2">
                    <a:lumMod val="10000"/>
                  </a:schemeClr>
                </a:solidFill>
              </a:rPr>
              <a:t> tot alle studies in CTIS</a:t>
            </a: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err="1">
                <a:solidFill>
                  <a:schemeClr val="bg2">
                    <a:lumMod val="10000"/>
                  </a:schemeClr>
                </a:solidFill>
              </a:rPr>
              <a:t>Ontvangt</a:t>
            </a:r>
            <a:r>
              <a:rPr lang="en-US" sz="3600" dirty="0">
                <a:solidFill>
                  <a:schemeClr val="bg2">
                    <a:lumMod val="10000"/>
                  </a:schemeClr>
                </a:solidFill>
              </a:rPr>
              <a:t>, </a:t>
            </a:r>
            <a:r>
              <a:rPr lang="en-US" sz="3600" dirty="0" err="1">
                <a:solidFill>
                  <a:schemeClr val="bg2">
                    <a:lumMod val="10000"/>
                  </a:schemeClr>
                </a:solidFill>
              </a:rPr>
              <a:t>verdeelt</a:t>
            </a:r>
            <a:r>
              <a:rPr lang="en-US" sz="3600" dirty="0">
                <a:solidFill>
                  <a:schemeClr val="bg2">
                    <a:lumMod val="10000"/>
                  </a:schemeClr>
                </a:solidFill>
              </a:rPr>
              <a:t> </a:t>
            </a:r>
            <a:r>
              <a:rPr lang="en-US" sz="3600" dirty="0" err="1">
                <a:solidFill>
                  <a:schemeClr val="bg2">
                    <a:lumMod val="10000"/>
                  </a:schemeClr>
                </a:solidFill>
              </a:rPr>
              <a:t>en</a:t>
            </a:r>
            <a:r>
              <a:rPr lang="en-US" sz="3600" dirty="0">
                <a:solidFill>
                  <a:schemeClr val="bg2">
                    <a:lumMod val="10000"/>
                  </a:schemeClr>
                </a:solidFill>
              </a:rPr>
              <a:t> </a:t>
            </a:r>
            <a:r>
              <a:rPr lang="en-US" sz="3600" dirty="0" err="1">
                <a:solidFill>
                  <a:schemeClr val="bg2">
                    <a:lumMod val="10000"/>
                  </a:schemeClr>
                </a:solidFill>
              </a:rPr>
              <a:t>valideert</a:t>
            </a:r>
            <a:r>
              <a:rPr lang="en-US" sz="3600" dirty="0">
                <a:solidFill>
                  <a:schemeClr val="bg2">
                    <a:lumMod val="10000"/>
                  </a:schemeClr>
                </a:solidFill>
              </a:rPr>
              <a:t> alle indieningen</a:t>
            </a: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err="1">
                <a:solidFill>
                  <a:schemeClr val="bg2">
                    <a:lumMod val="10000"/>
                  </a:schemeClr>
                </a:solidFill>
              </a:rPr>
              <a:t>Ondersteunt</a:t>
            </a:r>
            <a:r>
              <a:rPr lang="en-US" sz="3600" dirty="0">
                <a:solidFill>
                  <a:schemeClr val="bg2">
                    <a:lumMod val="10000"/>
                  </a:schemeClr>
                </a:solidFill>
              </a:rPr>
              <a:t> METCs </a:t>
            </a:r>
            <a:r>
              <a:rPr lang="en-US" sz="3600" dirty="0" err="1">
                <a:solidFill>
                  <a:schemeClr val="bg2">
                    <a:lumMod val="10000"/>
                  </a:schemeClr>
                </a:solidFill>
              </a:rPr>
              <a:t>bij</a:t>
            </a:r>
            <a:r>
              <a:rPr lang="en-US" sz="3600" dirty="0">
                <a:solidFill>
                  <a:schemeClr val="bg2">
                    <a:lumMod val="10000"/>
                  </a:schemeClr>
                </a:solidFill>
              </a:rPr>
              <a:t> </a:t>
            </a:r>
            <a:r>
              <a:rPr lang="en-US" sz="3600" dirty="0" err="1">
                <a:solidFill>
                  <a:schemeClr val="bg2">
                    <a:lumMod val="10000"/>
                  </a:schemeClr>
                </a:solidFill>
              </a:rPr>
              <a:t>multinationale</a:t>
            </a:r>
            <a:r>
              <a:rPr lang="en-US" sz="3600" dirty="0">
                <a:solidFill>
                  <a:schemeClr val="bg2">
                    <a:lumMod val="10000"/>
                  </a:schemeClr>
                </a:solidFill>
              </a:rPr>
              <a:t> studies met Nederland </a:t>
            </a:r>
            <a:r>
              <a:rPr lang="en-US" sz="3600" dirty="0" err="1">
                <a:solidFill>
                  <a:schemeClr val="bg2">
                    <a:lumMod val="10000"/>
                  </a:schemeClr>
                </a:solidFill>
              </a:rPr>
              <a:t>als</a:t>
            </a:r>
            <a:r>
              <a:rPr lang="en-US" sz="3600" dirty="0">
                <a:solidFill>
                  <a:schemeClr val="bg2">
                    <a:lumMod val="10000"/>
                  </a:schemeClr>
                </a:solidFill>
              </a:rPr>
              <a:t> RMS</a:t>
            </a: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err="1">
                <a:solidFill>
                  <a:schemeClr val="bg2">
                    <a:lumMod val="10000"/>
                  </a:schemeClr>
                </a:solidFill>
              </a:rPr>
              <a:t>Ondersteunt</a:t>
            </a:r>
            <a:r>
              <a:rPr lang="en-US" sz="3600" dirty="0">
                <a:solidFill>
                  <a:schemeClr val="bg2">
                    <a:lumMod val="10000"/>
                  </a:schemeClr>
                </a:solidFill>
              </a:rPr>
              <a:t> CCMO-</a:t>
            </a:r>
            <a:r>
              <a:rPr lang="en-US" sz="3600" dirty="0" err="1">
                <a:solidFill>
                  <a:schemeClr val="bg2">
                    <a:lumMod val="10000"/>
                  </a:schemeClr>
                </a:solidFill>
              </a:rPr>
              <a:t>commissie</a:t>
            </a:r>
            <a:r>
              <a:rPr lang="en-US" sz="3600" dirty="0">
                <a:solidFill>
                  <a:schemeClr val="bg2">
                    <a:lumMod val="10000"/>
                  </a:schemeClr>
                </a:solidFill>
              </a:rPr>
              <a:t> </a:t>
            </a:r>
            <a:r>
              <a:rPr lang="en-US" sz="3600" dirty="0" err="1">
                <a:solidFill>
                  <a:schemeClr val="bg2">
                    <a:lumMod val="10000"/>
                  </a:schemeClr>
                </a:solidFill>
              </a:rPr>
              <a:t>bij</a:t>
            </a:r>
            <a:r>
              <a:rPr lang="en-US" sz="3600" dirty="0">
                <a:solidFill>
                  <a:schemeClr val="bg2">
                    <a:lumMod val="10000"/>
                  </a:schemeClr>
                </a:solidFill>
              </a:rPr>
              <a:t> CCMO-studies</a:t>
            </a: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Afstemming</a:t>
            </a:r>
            <a:r>
              <a:rPr kumimoji="0" lang="en-US" sz="36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met </a:t>
            </a:r>
            <a:r>
              <a:rPr kumimoji="0" lang="en-US" sz="36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autoriteiten</a:t>
            </a:r>
            <a:r>
              <a:rPr kumimoji="0" lang="en-US" sz="36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van </a:t>
            </a:r>
            <a:r>
              <a:rPr kumimoji="0" lang="en-US" sz="36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andere</a:t>
            </a:r>
            <a:r>
              <a:rPr kumimoji="0" lang="en-US" sz="36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36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lidstaten</a:t>
            </a:r>
            <a:endParaRPr kumimoji="0" lang="nl-NL" sz="36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endParaRPr>
          </a:p>
        </p:txBody>
      </p:sp>
      <p:pic>
        <p:nvPicPr>
          <p:cNvPr id="4" name="Afbeelding" descr="Afbeelding">
            <a:extLst>
              <a:ext uri="{FF2B5EF4-FFF2-40B4-BE49-F238E27FC236}">
                <a16:creationId xmlns:a16="http://schemas.microsoft.com/office/drawing/2014/main" id="{F095ECC5-E087-C767-0EFA-D72DEB247F83}"/>
              </a:ext>
            </a:extLst>
          </p:cNvPr>
          <p:cNvPicPr>
            <a:picLocks noChangeAspect="1"/>
          </p:cNvPicPr>
          <p:nvPr/>
        </p:nvPicPr>
        <p:blipFill>
          <a:blip r:embed="rId2"/>
          <a:stretch>
            <a:fillRect/>
          </a:stretch>
        </p:blipFill>
        <p:spPr>
          <a:xfrm>
            <a:off x="9254386" y="11002138"/>
            <a:ext cx="2893148" cy="1028754"/>
          </a:xfrm>
          <a:prstGeom prst="rect">
            <a:avLst/>
          </a:prstGeom>
          <a:ln w="12700">
            <a:miter lim="400000"/>
          </a:ln>
        </p:spPr>
      </p:pic>
      <p:sp>
        <p:nvSpPr>
          <p:cNvPr id="6" name="Tekstvak 5">
            <a:extLst>
              <a:ext uri="{FF2B5EF4-FFF2-40B4-BE49-F238E27FC236}">
                <a16:creationId xmlns:a16="http://schemas.microsoft.com/office/drawing/2014/main" id="{C9F40E3A-D085-F27D-6745-A52FD43FE76D}"/>
              </a:ext>
            </a:extLst>
          </p:cNvPr>
          <p:cNvSpPr txBox="1"/>
          <p:nvPr/>
        </p:nvSpPr>
        <p:spPr>
          <a:xfrm>
            <a:off x="9274730" y="12492739"/>
            <a:ext cx="125154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Planner</a:t>
            </a:r>
            <a:endParaRPr kumimoji="0" lang="nl-NL"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p:txBody>
      </p:sp>
      <p:sp>
        <p:nvSpPr>
          <p:cNvPr id="7" name="Tekstvak 6">
            <a:extLst>
              <a:ext uri="{FF2B5EF4-FFF2-40B4-BE49-F238E27FC236}">
                <a16:creationId xmlns:a16="http://schemas.microsoft.com/office/drawing/2014/main" id="{59AF4230-A5BF-1737-B478-37F040CCA0B0}"/>
              </a:ext>
            </a:extLst>
          </p:cNvPr>
          <p:cNvSpPr txBox="1"/>
          <p:nvPr/>
        </p:nvSpPr>
        <p:spPr>
          <a:xfrm>
            <a:off x="7494022" y="12054209"/>
            <a:ext cx="138106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Validator</a:t>
            </a:r>
            <a:endParaRPr kumimoji="0" lang="nl-NL"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p:txBody>
      </p:sp>
      <p:sp>
        <p:nvSpPr>
          <p:cNvPr id="8" name="Tekstvak 7">
            <a:extLst>
              <a:ext uri="{FF2B5EF4-FFF2-40B4-BE49-F238E27FC236}">
                <a16:creationId xmlns:a16="http://schemas.microsoft.com/office/drawing/2014/main" id="{6451C48A-D6BF-A4D1-F858-5F506AEDAB74}"/>
              </a:ext>
            </a:extLst>
          </p:cNvPr>
          <p:cNvSpPr txBox="1"/>
          <p:nvPr/>
        </p:nvSpPr>
        <p:spPr>
          <a:xfrm>
            <a:off x="6894791" y="10695859"/>
            <a:ext cx="181087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Protocol-</a:t>
            </a:r>
            <a:r>
              <a:rPr kumimoji="0" lang="en-US" sz="2400" b="0" i="0" u="none" strike="noStrike" cap="none" spc="0" normalizeH="0" baseline="0" dirty="0" err="1">
                <a:ln>
                  <a:noFill/>
                </a:ln>
                <a:solidFill>
                  <a:srgbClr val="5E5E5E"/>
                </a:solidFill>
                <a:effectLst/>
                <a:uFillTx/>
                <a:latin typeface="Helvetica Neue"/>
                <a:ea typeface="Helvetica Neue"/>
                <a:cs typeface="Helvetica Neue"/>
                <a:sym typeface="Helvetica Neue"/>
              </a:rPr>
              <a:t>coördinator</a:t>
            </a:r>
            <a:endParaRPr kumimoji="0" lang="nl-NL"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p:txBody>
      </p:sp>
      <p:sp>
        <p:nvSpPr>
          <p:cNvPr id="9" name="Tekstvak 8">
            <a:extLst>
              <a:ext uri="{FF2B5EF4-FFF2-40B4-BE49-F238E27FC236}">
                <a16:creationId xmlns:a16="http://schemas.microsoft.com/office/drawing/2014/main" id="{7D85D0ED-0CAB-56C2-7210-4EA00562830A}"/>
              </a:ext>
            </a:extLst>
          </p:cNvPr>
          <p:cNvSpPr txBox="1"/>
          <p:nvPr/>
        </p:nvSpPr>
        <p:spPr>
          <a:xfrm>
            <a:off x="8437205" y="9644859"/>
            <a:ext cx="250678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err="1">
                <a:ln>
                  <a:noFill/>
                </a:ln>
                <a:solidFill>
                  <a:srgbClr val="5E5E5E"/>
                </a:solidFill>
                <a:effectLst/>
                <a:uFillTx/>
                <a:latin typeface="Helvetica Neue"/>
                <a:ea typeface="Helvetica Neue"/>
                <a:cs typeface="Helvetica Neue"/>
                <a:sym typeface="Helvetica Neue"/>
              </a:rPr>
              <a:t>Preklinisch</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 </a:t>
            </a:r>
            <a:r>
              <a:rPr kumimoji="0" lang="en-US" sz="2400" b="0" i="0" u="none" strike="noStrike" cap="none" spc="0" normalizeH="0" baseline="0" dirty="0" err="1">
                <a:ln>
                  <a:noFill/>
                </a:ln>
                <a:solidFill>
                  <a:srgbClr val="5E5E5E"/>
                </a:solidFill>
                <a:effectLst/>
                <a:uFillTx/>
                <a:latin typeface="Helvetica Neue"/>
                <a:ea typeface="Helvetica Neue"/>
                <a:cs typeface="Helvetica Neue"/>
                <a:sym typeface="Helvetica Neue"/>
              </a:rPr>
              <a:t>voorbeoordelaar</a:t>
            </a:r>
            <a:endParaRPr kumimoji="0" lang="nl-NL"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p:txBody>
      </p:sp>
      <p:sp>
        <p:nvSpPr>
          <p:cNvPr id="10" name="Tekstvak 9">
            <a:extLst>
              <a:ext uri="{FF2B5EF4-FFF2-40B4-BE49-F238E27FC236}">
                <a16:creationId xmlns:a16="http://schemas.microsoft.com/office/drawing/2014/main" id="{327F8EFE-2B6F-DCE5-9859-06B3B6121BA2}"/>
              </a:ext>
            </a:extLst>
          </p:cNvPr>
          <p:cNvSpPr txBox="1"/>
          <p:nvPr/>
        </p:nvSpPr>
        <p:spPr>
          <a:xfrm>
            <a:off x="11483554" y="9627585"/>
            <a:ext cx="250678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Quality- </a:t>
            </a:r>
            <a:r>
              <a:rPr kumimoji="0" lang="en-US" sz="2400" b="0" i="0" u="none" strike="noStrike" cap="none" spc="0" normalizeH="0" baseline="0" dirty="0" err="1">
                <a:ln>
                  <a:noFill/>
                </a:ln>
                <a:solidFill>
                  <a:srgbClr val="5E5E5E"/>
                </a:solidFill>
                <a:effectLst/>
                <a:uFillTx/>
                <a:latin typeface="Helvetica Neue"/>
                <a:ea typeface="Helvetica Neue"/>
                <a:cs typeface="Helvetica Neue"/>
                <a:sym typeface="Helvetica Neue"/>
              </a:rPr>
              <a:t>voorbeoordelaar</a:t>
            </a:r>
            <a:endParaRPr kumimoji="0" lang="nl-NL"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p:txBody>
      </p:sp>
      <p:sp>
        <p:nvSpPr>
          <p:cNvPr id="11" name="Tekstvak 10">
            <a:extLst>
              <a:ext uri="{FF2B5EF4-FFF2-40B4-BE49-F238E27FC236}">
                <a16:creationId xmlns:a16="http://schemas.microsoft.com/office/drawing/2014/main" id="{AC26AC8D-20D9-D45C-7D45-2FDFC52E4D52}"/>
              </a:ext>
            </a:extLst>
          </p:cNvPr>
          <p:cNvSpPr txBox="1"/>
          <p:nvPr/>
        </p:nvSpPr>
        <p:spPr>
          <a:xfrm>
            <a:off x="12943857" y="11623951"/>
            <a:ext cx="289314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Safety-</a:t>
            </a:r>
            <a:r>
              <a:rPr kumimoji="0" lang="en-US" sz="2400" b="0" i="0" u="none" strike="noStrike" cap="none" spc="0" normalizeH="0" baseline="0" dirty="0" err="1">
                <a:ln>
                  <a:noFill/>
                </a:ln>
                <a:solidFill>
                  <a:srgbClr val="5E5E5E"/>
                </a:solidFill>
                <a:effectLst/>
                <a:uFillTx/>
                <a:latin typeface="Helvetica Neue"/>
                <a:ea typeface="Helvetica Neue"/>
                <a:cs typeface="Helvetica Neue"/>
                <a:sym typeface="Helvetica Neue"/>
              </a:rPr>
              <a:t>beoordelaar</a:t>
            </a:r>
            <a:endParaRPr kumimoji="0" lang="nl-NL"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p:txBody>
      </p:sp>
      <p:sp>
        <p:nvSpPr>
          <p:cNvPr id="12" name="Tekstvak 11">
            <a:extLst>
              <a:ext uri="{FF2B5EF4-FFF2-40B4-BE49-F238E27FC236}">
                <a16:creationId xmlns:a16="http://schemas.microsoft.com/office/drawing/2014/main" id="{76E24FEE-FB97-D967-AF83-175D361C5243}"/>
              </a:ext>
            </a:extLst>
          </p:cNvPr>
          <p:cNvSpPr txBox="1"/>
          <p:nvPr/>
        </p:nvSpPr>
        <p:spPr>
          <a:xfrm>
            <a:off x="11483554" y="12377332"/>
            <a:ext cx="33035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Helpdesk + Europa</a:t>
            </a:r>
            <a:endParaRPr kumimoji="0" lang="nl-NL"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p:txBody>
      </p:sp>
      <p:sp>
        <p:nvSpPr>
          <p:cNvPr id="13" name="Tekstvak 12">
            <a:extLst>
              <a:ext uri="{FF2B5EF4-FFF2-40B4-BE49-F238E27FC236}">
                <a16:creationId xmlns:a16="http://schemas.microsoft.com/office/drawing/2014/main" id="{D5D976D0-CAAC-C4A5-4775-D450F2975C63}"/>
              </a:ext>
            </a:extLst>
          </p:cNvPr>
          <p:cNvSpPr txBox="1"/>
          <p:nvPr/>
        </p:nvSpPr>
        <p:spPr>
          <a:xfrm>
            <a:off x="12943857" y="10810434"/>
            <a:ext cx="104648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Jurist</a:t>
            </a:r>
            <a:endParaRPr kumimoji="0" lang="nl-NL"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p:txBody>
      </p:sp>
      <p:sp>
        <p:nvSpPr>
          <p:cNvPr id="14" name="Tekstvak 13">
            <a:extLst>
              <a:ext uri="{FF2B5EF4-FFF2-40B4-BE49-F238E27FC236}">
                <a16:creationId xmlns:a16="http://schemas.microsoft.com/office/drawing/2014/main" id="{58E9C934-5F4A-B365-5F34-C5FCC6D7C0E9}"/>
              </a:ext>
            </a:extLst>
          </p:cNvPr>
          <p:cNvSpPr txBox="1"/>
          <p:nvPr/>
        </p:nvSpPr>
        <p:spPr>
          <a:xfrm>
            <a:off x="9423811" y="11732188"/>
            <a:ext cx="130317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Bureau</a:t>
            </a:r>
            <a:endParaRPr kumimoji="0" lang="nl-NL" sz="24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2740765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0"/>
            <a:ext cx="1771048" cy="651265"/>
          </a:xfrm>
          <a:prstGeom prst="rect">
            <a:avLst/>
          </a:prstGeom>
          <a:ln w="12700">
            <a:miter lim="400000"/>
          </a:ln>
        </p:spPr>
      </p:pic>
      <p:sp>
        <p:nvSpPr>
          <p:cNvPr id="5" name="Titel van de slide…">
            <a:extLst>
              <a:ext uri="{FF2B5EF4-FFF2-40B4-BE49-F238E27FC236}">
                <a16:creationId xmlns:a16="http://schemas.microsoft.com/office/drawing/2014/main" id="{04EB338B-D481-B9B2-4061-6C5A7AAFBAFB}"/>
              </a:ext>
            </a:extLst>
          </p:cNvPr>
          <p:cNvSpPr txBox="1">
            <a:spLocks noGrp="1"/>
          </p:cNvSpPr>
          <p:nvPr>
            <p:ph type="title"/>
          </p:nvPr>
        </p:nvSpPr>
        <p:spPr>
          <a:xfrm>
            <a:off x="578368" y="751337"/>
            <a:ext cx="22703510" cy="1622669"/>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lang="nl-NL" dirty="0"/>
              <a:t>CTR-studies in Nederland</a:t>
            </a:r>
            <a:endParaRPr dirty="0"/>
          </a:p>
        </p:txBody>
      </p:sp>
      <p:pic>
        <p:nvPicPr>
          <p:cNvPr id="17" name="Afbeelding 16">
            <a:extLst>
              <a:ext uri="{FF2B5EF4-FFF2-40B4-BE49-F238E27FC236}">
                <a16:creationId xmlns:a16="http://schemas.microsoft.com/office/drawing/2014/main" id="{E0863FBE-345E-3001-C055-B3C09364FCB1}"/>
              </a:ext>
            </a:extLst>
          </p:cNvPr>
          <p:cNvPicPr>
            <a:picLocks noChangeAspect="1"/>
          </p:cNvPicPr>
          <p:nvPr/>
        </p:nvPicPr>
        <p:blipFill>
          <a:blip r:embed="rId4"/>
          <a:stretch>
            <a:fillRect/>
          </a:stretch>
        </p:blipFill>
        <p:spPr>
          <a:xfrm>
            <a:off x="2672640" y="2951478"/>
            <a:ext cx="16493459" cy="8720569"/>
          </a:xfrm>
          <a:prstGeom prst="rect">
            <a:avLst/>
          </a:prstGeom>
        </p:spPr>
      </p:pic>
    </p:spTree>
    <p:extLst>
      <p:ext uri="{BB962C8B-B14F-4D97-AF65-F5344CB8AC3E}">
        <p14:creationId xmlns:p14="http://schemas.microsoft.com/office/powerpoint/2010/main" val="20080791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1748"/>
            <a:ext cx="1771048" cy="651265"/>
          </a:xfrm>
          <a:prstGeom prst="rect">
            <a:avLst/>
          </a:prstGeom>
          <a:ln w="12700">
            <a:miter lim="400000"/>
          </a:ln>
        </p:spPr>
      </p:pic>
      <p:sp>
        <p:nvSpPr>
          <p:cNvPr id="5" name="Titel van de slide…">
            <a:extLst>
              <a:ext uri="{FF2B5EF4-FFF2-40B4-BE49-F238E27FC236}">
                <a16:creationId xmlns:a16="http://schemas.microsoft.com/office/drawing/2014/main" id="{04EB338B-D481-B9B2-4061-6C5A7AAFBAFB}"/>
              </a:ext>
            </a:extLst>
          </p:cNvPr>
          <p:cNvSpPr txBox="1">
            <a:spLocks noGrp="1"/>
          </p:cNvSpPr>
          <p:nvPr>
            <p:ph type="title"/>
          </p:nvPr>
        </p:nvSpPr>
        <p:spPr>
          <a:xfrm>
            <a:off x="578368" y="751337"/>
            <a:ext cx="22703510" cy="1622669"/>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lang="nl-NL" dirty="0"/>
              <a:t>Voorbereiden van de indiening</a:t>
            </a:r>
            <a:endParaRPr dirty="0"/>
          </a:p>
        </p:txBody>
      </p:sp>
      <p:sp>
        <p:nvSpPr>
          <p:cNvPr id="2" name="Tekstvak 1">
            <a:extLst>
              <a:ext uri="{FF2B5EF4-FFF2-40B4-BE49-F238E27FC236}">
                <a16:creationId xmlns:a16="http://schemas.microsoft.com/office/drawing/2014/main" id="{3FC685F8-D770-32AE-D98B-6BBF31BFE214}"/>
              </a:ext>
            </a:extLst>
          </p:cNvPr>
          <p:cNvSpPr txBox="1"/>
          <p:nvPr/>
        </p:nvSpPr>
        <p:spPr>
          <a:xfrm>
            <a:off x="1643590" y="2511683"/>
            <a:ext cx="20573066" cy="9951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Begrijp</a:t>
            </a:r>
            <a:r>
              <a:rPr kumimoji="0" lang="en-US"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je hoe CTIS </a:t>
            </a:r>
            <a:r>
              <a:rPr kumimoji="0" lang="en-US" sz="40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werkt</a:t>
            </a:r>
            <a:r>
              <a:rPr kumimoji="0" lang="en-US"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Wie (intern) </a:t>
            </a:r>
            <a:r>
              <a:rPr kumimoji="0" lang="en-US" sz="40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kan</a:t>
            </a:r>
            <a:r>
              <a:rPr kumimoji="0" lang="en-US"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a:t>
            </a:r>
            <a:r>
              <a:rPr kumimoji="0" lang="en-US" sz="40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helpen</a:t>
            </a:r>
            <a:r>
              <a:rPr kumimoji="0" lang="en-US"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a:t>
            </a: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en-US" sz="4000" dirty="0">
              <a:solidFill>
                <a:schemeClr val="bg2">
                  <a:lumMod val="10000"/>
                </a:schemeClr>
              </a:solidFill>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en-US" sz="4000" dirty="0">
              <a:solidFill>
                <a:schemeClr val="bg2">
                  <a:lumMod val="10000"/>
                </a:schemeClr>
              </a:solidFill>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Staat</a:t>
            </a:r>
            <a:r>
              <a:rPr kumimoji="0" lang="en-US"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het product al in de XEVMPD-database?</a:t>
            </a: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en-US" sz="4000" dirty="0">
              <a:solidFill>
                <a:schemeClr val="bg2">
                  <a:lumMod val="10000"/>
                </a:schemeClr>
              </a:solidFill>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en-US" sz="4000" dirty="0">
              <a:solidFill>
                <a:schemeClr val="bg2">
                  <a:lumMod val="10000"/>
                </a:schemeClr>
              </a:solidFill>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Heb je de </a:t>
            </a:r>
            <a:r>
              <a:rPr kumimoji="0" lang="en-US" sz="40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juiste</a:t>
            </a:r>
            <a:r>
              <a:rPr kumimoji="0" lang="en-US"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sponsor-</a:t>
            </a:r>
            <a:r>
              <a:rPr kumimoji="0" lang="en-US" sz="4000" b="0" i="0" u="none" strike="noStrike" cap="none" spc="0" normalizeH="0" baseline="0" dirty="0" err="1">
                <a:ln>
                  <a:noFill/>
                </a:ln>
                <a:solidFill>
                  <a:schemeClr val="bg2">
                    <a:lumMod val="10000"/>
                  </a:schemeClr>
                </a:solidFill>
                <a:effectLst/>
                <a:uFillTx/>
                <a:latin typeface="Helvetica Neue"/>
                <a:ea typeface="Helvetica Neue"/>
                <a:cs typeface="Helvetica Neue"/>
                <a:sym typeface="Helvetica Neue"/>
              </a:rPr>
              <a:t>rollen</a:t>
            </a:r>
            <a:r>
              <a:rPr lang="en-US" sz="4000" dirty="0">
                <a:solidFill>
                  <a:schemeClr val="bg2">
                    <a:lumMod val="10000"/>
                  </a:schemeClr>
                </a:solidFill>
              </a:rPr>
              <a:t> om </a:t>
            </a:r>
            <a:r>
              <a:rPr lang="en-US" sz="4000" dirty="0" err="1">
                <a:solidFill>
                  <a:schemeClr val="bg2">
                    <a:lumMod val="10000"/>
                  </a:schemeClr>
                </a:solidFill>
              </a:rPr>
              <a:t>een</a:t>
            </a:r>
            <a:r>
              <a:rPr lang="en-US" sz="4000" dirty="0">
                <a:solidFill>
                  <a:schemeClr val="bg2">
                    <a:lumMod val="10000"/>
                  </a:schemeClr>
                </a:solidFill>
              </a:rPr>
              <a:t> trial te </a:t>
            </a:r>
            <a:r>
              <a:rPr lang="en-US" sz="4000" dirty="0" err="1">
                <a:solidFill>
                  <a:schemeClr val="bg2">
                    <a:lumMod val="10000"/>
                  </a:schemeClr>
                </a:solidFill>
              </a:rPr>
              <a:t>kunnen</a:t>
            </a:r>
            <a:r>
              <a:rPr lang="en-US" sz="4000" dirty="0">
                <a:solidFill>
                  <a:schemeClr val="bg2">
                    <a:lumMod val="10000"/>
                  </a:schemeClr>
                </a:solidFill>
              </a:rPr>
              <a:t> </a:t>
            </a:r>
            <a:r>
              <a:rPr lang="en-US" sz="4000" dirty="0" err="1">
                <a:solidFill>
                  <a:schemeClr val="bg2">
                    <a:lumMod val="10000"/>
                  </a:schemeClr>
                </a:solidFill>
              </a:rPr>
              <a:t>aanmaken</a:t>
            </a:r>
            <a:r>
              <a:rPr lang="en-US" sz="4000" dirty="0">
                <a:solidFill>
                  <a:schemeClr val="bg2">
                    <a:lumMod val="10000"/>
                  </a:schemeClr>
                </a:solidFill>
              </a:rPr>
              <a:t>?</a:t>
            </a:r>
            <a:endParaRPr kumimoji="0" lang="en-US"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en-US" sz="4000" dirty="0">
              <a:solidFill>
                <a:schemeClr val="bg2">
                  <a:lumMod val="10000"/>
                </a:schemeClr>
              </a:solidFill>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en-US" sz="4000" dirty="0">
              <a:solidFill>
                <a:schemeClr val="bg2">
                  <a:lumMod val="10000"/>
                </a:schemeClr>
              </a:solidFill>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nl-NL"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Zijn </a:t>
            </a:r>
            <a:r>
              <a:rPr kumimoji="0" lang="nl-NL" sz="4000" b="0" i="0" u="sng"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alle</a:t>
            </a:r>
            <a:r>
              <a:rPr kumimoji="0" lang="nl-NL"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rPr>
              <a:t> benodigde documenten aanwezig?</a:t>
            </a: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nl-NL" sz="4000" dirty="0">
              <a:solidFill>
                <a:schemeClr val="bg2">
                  <a:lumMod val="10000"/>
                </a:schemeClr>
              </a:solidFill>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nl-NL" sz="4000" dirty="0">
              <a:solidFill>
                <a:schemeClr val="bg2">
                  <a:lumMod val="10000"/>
                </a:schemeClr>
              </a:solidFill>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nl-NL" sz="4000" dirty="0">
                <a:solidFill>
                  <a:schemeClr val="bg2">
                    <a:lumMod val="10000"/>
                  </a:schemeClr>
                </a:solidFill>
              </a:rPr>
              <a:t>Zijn alle verschillende (Part II) eisen van de verschillende landen bekend?</a:t>
            </a: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nl-NL"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nl-NL"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nl-NL" sz="4000" dirty="0">
                <a:solidFill>
                  <a:schemeClr val="bg2">
                    <a:lumMod val="10000"/>
                  </a:schemeClr>
                </a:solidFill>
              </a:rPr>
              <a:t>Zijn de juiste personen beschikbaar na indiening om vragen (RFI) te beantwoorden?</a:t>
            </a:r>
            <a:endParaRPr kumimoji="0" lang="nl-NL" sz="4000" b="0" i="0" u="none" strike="noStrike" cap="none" spc="0" normalizeH="0" baseline="0" dirty="0">
              <a:ln>
                <a:noFill/>
              </a:ln>
              <a:solidFill>
                <a:schemeClr val="bg2">
                  <a:lumMod val="10000"/>
                </a:schemeClr>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4483021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1748"/>
            <a:ext cx="1771048" cy="651265"/>
          </a:xfrm>
          <a:prstGeom prst="rect">
            <a:avLst/>
          </a:prstGeom>
          <a:ln w="12700">
            <a:miter lim="400000"/>
          </a:ln>
        </p:spPr>
      </p:pic>
      <p:sp>
        <p:nvSpPr>
          <p:cNvPr id="5" name="Titel van de slide…">
            <a:extLst>
              <a:ext uri="{FF2B5EF4-FFF2-40B4-BE49-F238E27FC236}">
                <a16:creationId xmlns:a16="http://schemas.microsoft.com/office/drawing/2014/main" id="{04EB338B-D481-B9B2-4061-6C5A7AAFBAFB}"/>
              </a:ext>
            </a:extLst>
          </p:cNvPr>
          <p:cNvSpPr txBox="1">
            <a:spLocks noGrp="1"/>
          </p:cNvSpPr>
          <p:nvPr>
            <p:ph type="title"/>
          </p:nvPr>
        </p:nvSpPr>
        <p:spPr>
          <a:xfrm>
            <a:off x="578368" y="751337"/>
            <a:ext cx="22703510" cy="1622669"/>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lang="nl-NL" dirty="0"/>
              <a:t>Voorbereiden van de indiening</a:t>
            </a:r>
            <a:endParaRPr dirty="0"/>
          </a:p>
        </p:txBody>
      </p:sp>
      <p:sp>
        <p:nvSpPr>
          <p:cNvPr id="2" name="Tekstvak 1">
            <a:extLst>
              <a:ext uri="{FF2B5EF4-FFF2-40B4-BE49-F238E27FC236}">
                <a16:creationId xmlns:a16="http://schemas.microsoft.com/office/drawing/2014/main" id="{3FC685F8-D770-32AE-D98B-6BBF31BFE214}"/>
              </a:ext>
            </a:extLst>
          </p:cNvPr>
          <p:cNvSpPr txBox="1"/>
          <p:nvPr/>
        </p:nvSpPr>
        <p:spPr>
          <a:xfrm>
            <a:off x="1781267" y="8436605"/>
            <a:ext cx="2082146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600" b="1" dirty="0" err="1">
                <a:solidFill>
                  <a:schemeClr val="accent1">
                    <a:lumMod val="75000"/>
                  </a:schemeClr>
                </a:solidFill>
              </a:rPr>
              <a:t>Waar</a:t>
            </a:r>
            <a:r>
              <a:rPr lang="en-US" sz="9600" b="1" dirty="0">
                <a:solidFill>
                  <a:schemeClr val="accent1">
                    <a:lumMod val="75000"/>
                  </a:schemeClr>
                </a:solidFill>
              </a:rPr>
              <a:t> </a:t>
            </a:r>
            <a:r>
              <a:rPr lang="en-US" sz="9600" b="1" dirty="0" err="1">
                <a:solidFill>
                  <a:schemeClr val="accent1">
                    <a:lumMod val="75000"/>
                  </a:schemeClr>
                </a:solidFill>
              </a:rPr>
              <a:t>vind</a:t>
            </a:r>
            <a:r>
              <a:rPr lang="en-US" sz="9600" b="1" dirty="0">
                <a:solidFill>
                  <a:schemeClr val="accent1">
                    <a:lumMod val="75000"/>
                  </a:schemeClr>
                </a:solidFill>
              </a:rPr>
              <a:t> </a:t>
            </a:r>
            <a:r>
              <a:rPr lang="en-US" sz="9600" b="1" dirty="0" err="1">
                <a:solidFill>
                  <a:schemeClr val="accent1">
                    <a:lumMod val="75000"/>
                  </a:schemeClr>
                </a:solidFill>
              </a:rPr>
              <a:t>ik</a:t>
            </a:r>
            <a:r>
              <a:rPr lang="en-US" sz="9600" b="1" dirty="0">
                <a:solidFill>
                  <a:schemeClr val="accent1">
                    <a:lumMod val="75000"/>
                  </a:schemeClr>
                </a:solidFill>
              </a:rPr>
              <a:t> al die informatie??</a:t>
            </a:r>
            <a:endParaRPr lang="nl-NL" sz="9600" b="1" dirty="0">
              <a:solidFill>
                <a:schemeClr val="accent1">
                  <a:lumMod val="75000"/>
                </a:schemeClr>
              </a:solidFill>
            </a:endParaRPr>
          </a:p>
        </p:txBody>
      </p:sp>
      <p:pic>
        <p:nvPicPr>
          <p:cNvPr id="4" name="Afbeelding 3">
            <a:extLst>
              <a:ext uri="{FF2B5EF4-FFF2-40B4-BE49-F238E27FC236}">
                <a16:creationId xmlns:a16="http://schemas.microsoft.com/office/drawing/2014/main" id="{121C2BA6-AD6B-429B-15C0-CFF8224D811A}"/>
              </a:ext>
            </a:extLst>
          </p:cNvPr>
          <p:cNvPicPr>
            <a:picLocks noChangeAspect="1"/>
          </p:cNvPicPr>
          <p:nvPr/>
        </p:nvPicPr>
        <p:blipFill>
          <a:blip r:embed="rId4"/>
          <a:stretch>
            <a:fillRect/>
          </a:stretch>
        </p:blipFill>
        <p:spPr>
          <a:xfrm>
            <a:off x="8539803" y="3687692"/>
            <a:ext cx="5570644" cy="4530789"/>
          </a:xfrm>
          <a:prstGeom prst="rect">
            <a:avLst/>
          </a:prstGeom>
        </p:spPr>
      </p:pic>
    </p:spTree>
    <p:extLst>
      <p:ext uri="{BB962C8B-B14F-4D97-AF65-F5344CB8AC3E}">
        <p14:creationId xmlns:p14="http://schemas.microsoft.com/office/powerpoint/2010/main" val="3815246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9743FC-BBB6-D854-EF31-9905F513D5EB}"/>
              </a:ext>
            </a:extLst>
          </p:cNvPr>
          <p:cNvSpPr txBox="1"/>
          <p:nvPr/>
        </p:nvSpPr>
        <p:spPr>
          <a:xfrm>
            <a:off x="382494" y="12740131"/>
            <a:ext cx="19663968" cy="400110"/>
          </a:xfrm>
          <a:prstGeom prst="rect">
            <a:avLst/>
          </a:prstGeom>
          <a:noFill/>
        </p:spPr>
        <p:txBody>
          <a:bodyPr wrap="square">
            <a:spAutoFit/>
          </a:bodyPr>
          <a:lstStyle/>
          <a:p>
            <a:r>
              <a:rPr lang="nl-NL" sz="2000" dirty="0"/>
              <a:t>https://www.ema.europa.eu/documents/other/clinical-trial-information-system-ctis-sponsor-handbook_en.pdf</a:t>
            </a:r>
          </a:p>
        </p:txBody>
      </p:sp>
      <p:pic>
        <p:nvPicPr>
          <p:cNvPr id="6" name="Picture 5">
            <a:extLst>
              <a:ext uri="{FF2B5EF4-FFF2-40B4-BE49-F238E27FC236}">
                <a16:creationId xmlns:a16="http://schemas.microsoft.com/office/drawing/2014/main" id="{49ECB755-0A86-48A1-1119-DD3FAFF99873}"/>
              </a:ext>
            </a:extLst>
          </p:cNvPr>
          <p:cNvPicPr>
            <a:picLocks noChangeAspect="1"/>
          </p:cNvPicPr>
          <p:nvPr/>
        </p:nvPicPr>
        <p:blipFill>
          <a:blip r:embed="rId3"/>
          <a:stretch>
            <a:fillRect/>
          </a:stretch>
        </p:blipFill>
        <p:spPr>
          <a:xfrm>
            <a:off x="1728106" y="1997473"/>
            <a:ext cx="11020292" cy="10104478"/>
          </a:xfrm>
          <a:prstGeom prst="rect">
            <a:avLst/>
          </a:prstGeom>
          <a:ln>
            <a:solidFill>
              <a:schemeClr val="tx1"/>
            </a:solidFill>
          </a:ln>
        </p:spPr>
      </p:pic>
      <p:sp>
        <p:nvSpPr>
          <p:cNvPr id="4" name="Titel van de slide komt hier">
            <a:extLst>
              <a:ext uri="{FF2B5EF4-FFF2-40B4-BE49-F238E27FC236}">
                <a16:creationId xmlns:a16="http://schemas.microsoft.com/office/drawing/2014/main" id="{7EECCC82-D4F7-4899-768E-C78D42113538}"/>
              </a:ext>
            </a:extLst>
          </p:cNvPr>
          <p:cNvSpPr txBox="1"/>
          <p:nvPr/>
        </p:nvSpPr>
        <p:spPr>
          <a:xfrm>
            <a:off x="2220547" y="64749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en-US" dirty="0"/>
              <a:t>CTIS Sponsor handbook (EMA)</a:t>
            </a:r>
          </a:p>
        </p:txBody>
      </p:sp>
      <p:pic>
        <p:nvPicPr>
          <p:cNvPr id="5" name="Afbeelding" descr="Afbeelding">
            <a:extLst>
              <a:ext uri="{FF2B5EF4-FFF2-40B4-BE49-F238E27FC236}">
                <a16:creationId xmlns:a16="http://schemas.microsoft.com/office/drawing/2014/main" id="{DBD5FB6B-16EA-11F8-BDDE-08343391C884}"/>
              </a:ext>
            </a:extLst>
          </p:cNvPr>
          <p:cNvPicPr>
            <a:picLocks noChangeAspect="1"/>
          </p:cNvPicPr>
          <p:nvPr/>
        </p:nvPicPr>
        <p:blipFill>
          <a:blip r:embed="rId4"/>
          <a:stretch>
            <a:fillRect/>
          </a:stretch>
        </p:blipFill>
        <p:spPr>
          <a:xfrm>
            <a:off x="22977507" y="13018282"/>
            <a:ext cx="1085786" cy="386087"/>
          </a:xfrm>
          <a:prstGeom prst="rect">
            <a:avLst/>
          </a:prstGeom>
          <a:ln w="12700">
            <a:miter lim="400000"/>
          </a:ln>
        </p:spPr>
      </p:pic>
      <p:sp>
        <p:nvSpPr>
          <p:cNvPr id="2" name="TextBox 2">
            <a:extLst>
              <a:ext uri="{FF2B5EF4-FFF2-40B4-BE49-F238E27FC236}">
                <a16:creationId xmlns:a16="http://schemas.microsoft.com/office/drawing/2014/main" id="{C52F2DC3-1453-2CB4-8483-FF7E13E792CA}"/>
              </a:ext>
            </a:extLst>
          </p:cNvPr>
          <p:cNvSpPr txBox="1"/>
          <p:nvPr/>
        </p:nvSpPr>
        <p:spPr>
          <a:xfrm>
            <a:off x="13673137" y="4767706"/>
            <a:ext cx="9644063" cy="461665"/>
          </a:xfrm>
          <a:prstGeom prst="rect">
            <a:avLst/>
          </a:prstGeom>
          <a:noFill/>
        </p:spPr>
        <p:txBody>
          <a:bodyPr wrap="square">
            <a:spAutoFit/>
          </a:bodyPr>
          <a:lstStyle/>
          <a:p>
            <a:pPr algn="l"/>
            <a:r>
              <a:rPr lang="nl-NL" dirty="0" err="1">
                <a:solidFill>
                  <a:schemeClr val="bg2">
                    <a:lumMod val="10000"/>
                  </a:schemeClr>
                </a:solidFill>
              </a:rPr>
              <a:t>Chapter</a:t>
            </a:r>
            <a:r>
              <a:rPr lang="nl-NL" dirty="0">
                <a:solidFill>
                  <a:schemeClr val="bg2">
                    <a:lumMod val="10000"/>
                  </a:schemeClr>
                </a:solidFill>
              </a:rPr>
              <a:t> 6: entering </a:t>
            </a:r>
            <a:r>
              <a:rPr lang="nl-NL" dirty="0" err="1">
                <a:solidFill>
                  <a:schemeClr val="bg2">
                    <a:lumMod val="10000"/>
                  </a:schemeClr>
                </a:solidFill>
              </a:rPr>
              <a:t>your</a:t>
            </a:r>
            <a:r>
              <a:rPr lang="nl-NL" dirty="0">
                <a:solidFill>
                  <a:schemeClr val="bg2">
                    <a:lumMod val="10000"/>
                  </a:schemeClr>
                </a:solidFill>
              </a:rPr>
              <a:t> product in XEVMPD</a:t>
            </a:r>
          </a:p>
        </p:txBody>
      </p:sp>
    </p:spTree>
    <p:extLst>
      <p:ext uri="{BB962C8B-B14F-4D97-AF65-F5344CB8AC3E}">
        <p14:creationId xmlns:p14="http://schemas.microsoft.com/office/powerpoint/2010/main" val="1919356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ITCFranklinGothic LT Pro CnDm"/>
        <a:ea typeface="ITCFranklinGothic LT Pro CnDm"/>
        <a:cs typeface="ITCFranklinGothic LT Pro CnDm"/>
      </a:majorFont>
      <a:minorFont>
        <a:latin typeface="ITCFranklinGothic LT Pro CnDm"/>
        <a:ea typeface="ITCFranklinGothic LT Pro CnDm"/>
        <a:cs typeface="ITCFranklinGothic LT Pro CnD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ITCFranklinGothic LT Pro CnDm"/>
        <a:ea typeface="ITCFranklinGothic LT Pro CnDm"/>
        <a:cs typeface="ITCFranklinGothic LT Pro CnDm"/>
      </a:majorFont>
      <a:minorFont>
        <a:latin typeface="ITCFranklinGothic LT Pro CnDm"/>
        <a:ea typeface="ITCFranklinGothic LT Pro CnDm"/>
        <a:cs typeface="ITCFranklinGothic LT Pro CnD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2096</Words>
  <Application>Microsoft Office PowerPoint</Application>
  <PresentationFormat>Aangepast</PresentationFormat>
  <Paragraphs>303</Paragraphs>
  <Slides>24</Slides>
  <Notes>12</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24</vt:i4>
      </vt:variant>
    </vt:vector>
  </HeadingPairs>
  <TitlesOfParts>
    <vt:vector size="34" baseType="lpstr">
      <vt:lpstr>Arial</vt:lpstr>
      <vt:lpstr>Calibri</vt:lpstr>
      <vt:lpstr>Calibri Light</vt:lpstr>
      <vt:lpstr>Helvetica Neue</vt:lpstr>
      <vt:lpstr>Helvetica Neue Medium</vt:lpstr>
      <vt:lpstr>ITCFranklinGothic LT Pro CnDm</vt:lpstr>
      <vt:lpstr>Verdana</vt:lpstr>
      <vt:lpstr>Wingdings</vt:lpstr>
      <vt:lpstr>21_BasicWhite</vt:lpstr>
      <vt:lpstr>Office Theme</vt:lpstr>
      <vt:lpstr>CTIS Feiten en fabels</vt:lpstr>
      <vt:lpstr>PowerPoint-presentatie</vt:lpstr>
      <vt:lpstr>CTIS – Clinical Trials Information System</vt:lpstr>
      <vt:lpstr>Tijdslijnen en processen</vt:lpstr>
      <vt:lpstr>CTR-studies in Nederland</vt:lpstr>
      <vt:lpstr>CTR-studies in Nederland</vt:lpstr>
      <vt:lpstr>Voorbereiden van de indiening</vt:lpstr>
      <vt:lpstr>Voorbereiden van de indiening</vt:lpstr>
      <vt:lpstr>PowerPoint-presentatie</vt:lpstr>
      <vt:lpstr>PowerPoint-presentatie</vt:lpstr>
      <vt:lpstr>PowerPoint-presentatie</vt:lpstr>
      <vt:lpstr>PowerPoint-presentatie</vt:lpstr>
      <vt:lpstr>PowerPoint-presentatie</vt:lpstr>
      <vt:lpstr>PowerPoint-presentatie</vt:lpstr>
      <vt:lpstr>PowerPoint-presentatie</vt:lpstr>
      <vt:lpstr>Wat gebeurt er na indiening?</vt:lpstr>
      <vt:lpstr>Reageren op de RFI</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Trial applications in CTIS</dc:title>
  <dc:creator>Kleinovink, E.J.W. (Jan Willem)</dc:creator>
  <cp:lastModifiedBy>Kleinovink, E.J.W. (Jan Willem)</cp:lastModifiedBy>
  <cp:revision>99</cp:revision>
  <dcterms:modified xsi:type="dcterms:W3CDTF">2024-08-28T13:22:23Z</dcterms:modified>
</cp:coreProperties>
</file>